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44"/>
  </p:notesMasterIdLst>
  <p:sldIdLst>
    <p:sldId id="258" r:id="rId6"/>
    <p:sldId id="274" r:id="rId7"/>
    <p:sldId id="277" r:id="rId8"/>
    <p:sldId id="279" r:id="rId9"/>
    <p:sldId id="280" r:id="rId10"/>
    <p:sldId id="275" r:id="rId11"/>
    <p:sldId id="276" r:id="rId12"/>
    <p:sldId id="278" r:id="rId13"/>
    <p:sldId id="287" r:id="rId14"/>
    <p:sldId id="293" r:id="rId15"/>
    <p:sldId id="289" r:id="rId16"/>
    <p:sldId id="290" r:id="rId17"/>
    <p:sldId id="291" r:id="rId18"/>
    <p:sldId id="292" r:id="rId19"/>
    <p:sldId id="312" r:id="rId20"/>
    <p:sldId id="294" r:id="rId21"/>
    <p:sldId id="314" r:id="rId22"/>
    <p:sldId id="313" r:id="rId23"/>
    <p:sldId id="295" r:id="rId24"/>
    <p:sldId id="281" r:id="rId25"/>
    <p:sldId id="298" r:id="rId26"/>
    <p:sldId id="296" r:id="rId27"/>
    <p:sldId id="309" r:id="rId28"/>
    <p:sldId id="299" r:id="rId29"/>
    <p:sldId id="300" r:id="rId30"/>
    <p:sldId id="282" r:id="rId31"/>
    <p:sldId id="301" r:id="rId32"/>
    <p:sldId id="3078" r:id="rId33"/>
    <p:sldId id="3080" r:id="rId34"/>
    <p:sldId id="283" r:id="rId35"/>
    <p:sldId id="304" r:id="rId36"/>
    <p:sldId id="305" r:id="rId37"/>
    <p:sldId id="284" r:id="rId38"/>
    <p:sldId id="311" r:id="rId39"/>
    <p:sldId id="306" r:id="rId40"/>
    <p:sldId id="310" r:id="rId41"/>
    <p:sldId id="308" r:id="rId42"/>
    <p:sldId id="30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0066"/>
    <a:srgbClr val="FFC000"/>
    <a:srgbClr val="FFFF66"/>
    <a:srgbClr val="00B082"/>
    <a:srgbClr val="7030A0"/>
    <a:srgbClr val="000000"/>
    <a:srgbClr val="D9D9D9"/>
    <a:srgbClr val="F2B8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B5F3B-D8DE-410D-9083-36282836DCF6}" v="10" dt="2023-12-04T16:28:25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544" autoAdjust="0"/>
  </p:normalViewPr>
  <p:slideViewPr>
    <p:cSldViewPr snapToGrid="0">
      <p:cViewPr varScale="1">
        <p:scale>
          <a:sx n="121" d="100"/>
          <a:sy n="121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006600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006600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006600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006600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DEE09-8288-4ED6-936F-35C950CEC74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31098-5617-44C2-ACF0-83305817260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3600" b="1" dirty="0"/>
            <a:t>Now</a:t>
          </a:r>
          <a:endParaRPr lang="en-US" sz="1800" b="1" dirty="0"/>
        </a:p>
      </dgm:t>
    </dgm:pt>
    <dgm:pt modelId="{56F95014-A6A6-484B-A5CE-9F5344FCA5AE}" type="parTrans" cxnId="{9089ED0F-D7E6-44AA-9B43-438C141A0D88}">
      <dgm:prSet/>
      <dgm:spPr/>
      <dgm:t>
        <a:bodyPr/>
        <a:lstStyle/>
        <a:p>
          <a:endParaRPr lang="en-US"/>
        </a:p>
      </dgm:t>
    </dgm:pt>
    <dgm:pt modelId="{65EC602C-28AE-4739-906C-8DD07D7ABCE8}" type="sibTrans" cxnId="{9089ED0F-D7E6-44AA-9B43-438C141A0D88}">
      <dgm:prSet/>
      <dgm:spPr/>
      <dgm:t>
        <a:bodyPr/>
        <a:lstStyle/>
        <a:p>
          <a:endParaRPr lang="en-US"/>
        </a:p>
      </dgm:t>
    </dgm:pt>
    <dgm:pt modelId="{2B420344-D44F-4509-85FD-624BAB76F6CD}">
      <dgm:prSet phldrT="[Text]" custT="1"/>
      <dgm:spPr>
        <a:solidFill>
          <a:srgbClr val="009999">
            <a:alpha val="25098"/>
          </a:srgbClr>
        </a:solidFill>
      </dgm:spPr>
      <dgm:t>
        <a:bodyPr/>
        <a:lstStyle/>
        <a:p>
          <a:pPr marL="228600" lvl="1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Create FSA IDs</a:t>
          </a:r>
        </a:p>
      </dgm:t>
    </dgm:pt>
    <dgm:pt modelId="{BFFFBF3E-958B-48B6-8A95-49F4F70E0774}" type="parTrans" cxnId="{C19A2265-638F-40DB-B191-454F40427D79}">
      <dgm:prSet/>
      <dgm:spPr/>
      <dgm:t>
        <a:bodyPr/>
        <a:lstStyle/>
        <a:p>
          <a:endParaRPr lang="en-US"/>
        </a:p>
      </dgm:t>
    </dgm:pt>
    <dgm:pt modelId="{BDE4929E-5A30-4D29-9B39-EA814854E534}" type="sibTrans" cxnId="{C19A2265-638F-40DB-B191-454F40427D79}">
      <dgm:prSet/>
      <dgm:spPr/>
      <dgm:t>
        <a:bodyPr/>
        <a:lstStyle/>
        <a:p>
          <a:endParaRPr lang="en-US"/>
        </a:p>
      </dgm:t>
    </dgm:pt>
    <dgm:pt modelId="{F6FC265A-D502-46BE-B2C1-BD231B49EA48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6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December</a:t>
          </a:r>
        </a:p>
        <a:p>
          <a:r>
            <a:rPr lang="en-US" sz="4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?</a:t>
          </a:r>
        </a:p>
      </dgm:t>
    </dgm:pt>
    <dgm:pt modelId="{745964F8-15BF-4604-9B3B-71C2C0F64A1C}" type="parTrans" cxnId="{59F2DC66-F295-4181-9252-E557853738DE}">
      <dgm:prSet/>
      <dgm:spPr/>
      <dgm:t>
        <a:bodyPr/>
        <a:lstStyle/>
        <a:p>
          <a:endParaRPr lang="en-US"/>
        </a:p>
      </dgm:t>
    </dgm:pt>
    <dgm:pt modelId="{D97DD4C5-D1B5-451E-9412-C5282207B05B}" type="sibTrans" cxnId="{59F2DC66-F295-4181-9252-E557853738DE}">
      <dgm:prSet/>
      <dgm:spPr/>
      <dgm:t>
        <a:bodyPr/>
        <a:lstStyle/>
        <a:p>
          <a:endParaRPr lang="en-US"/>
        </a:p>
      </dgm:t>
    </dgm:pt>
    <dgm:pt modelId="{605F4EF3-9A18-4828-A737-8EE9DBEED8F5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pPr marL="228600" lvl="1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Submit the FAFSA</a:t>
          </a:r>
        </a:p>
      </dgm:t>
    </dgm:pt>
    <dgm:pt modelId="{40235CF2-0216-4721-B9B8-B61E81280762}" type="parTrans" cxnId="{114EF006-0094-4010-90A4-A32927F3CD49}">
      <dgm:prSet/>
      <dgm:spPr/>
      <dgm:t>
        <a:bodyPr/>
        <a:lstStyle/>
        <a:p>
          <a:endParaRPr lang="en-US"/>
        </a:p>
      </dgm:t>
    </dgm:pt>
    <dgm:pt modelId="{D41A013B-2765-4521-A17E-1BB818A0F7C3}" type="sibTrans" cxnId="{114EF006-0094-4010-90A4-A32927F3CD49}">
      <dgm:prSet/>
      <dgm:spPr/>
      <dgm:t>
        <a:bodyPr/>
        <a:lstStyle/>
        <a:p>
          <a:endParaRPr lang="en-US"/>
        </a:p>
      </dgm:t>
    </dgm:pt>
    <dgm:pt modelId="{78C10FA2-1E49-436A-8CAE-91ED76ECF3C1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b="1" dirty="0"/>
            <a:t>Late January</a:t>
          </a:r>
        </a:p>
      </dgm:t>
    </dgm:pt>
    <dgm:pt modelId="{C9547382-3EF5-4E46-B50A-4B348006D40D}" type="parTrans" cxnId="{F6AEE07A-8A90-4847-8E1A-6139320BDDC4}">
      <dgm:prSet/>
      <dgm:spPr/>
      <dgm:t>
        <a:bodyPr/>
        <a:lstStyle/>
        <a:p>
          <a:endParaRPr lang="en-US"/>
        </a:p>
      </dgm:t>
    </dgm:pt>
    <dgm:pt modelId="{24E7A815-9290-46E9-81E3-FA8081E3917B}" type="sibTrans" cxnId="{F6AEE07A-8A90-4847-8E1A-6139320BDDC4}">
      <dgm:prSet/>
      <dgm:spPr/>
      <dgm:t>
        <a:bodyPr/>
        <a:lstStyle/>
        <a:p>
          <a:endParaRPr lang="en-US"/>
        </a:p>
      </dgm:t>
    </dgm:pt>
    <dgm:pt modelId="{7EA997C4-A5AE-47D5-8F5F-C90BA3D6588F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r>
            <a:rPr lang="en-US" sz="1400" dirty="0"/>
            <a:t>FAFSA data available to schools</a:t>
          </a:r>
        </a:p>
      </dgm:t>
    </dgm:pt>
    <dgm:pt modelId="{EAA53A2C-F5A1-412A-BD0F-FA4940EBEA74}" type="parTrans" cxnId="{9A71A707-B0C7-4B57-8CAE-32F63E56AE71}">
      <dgm:prSet/>
      <dgm:spPr/>
      <dgm:t>
        <a:bodyPr/>
        <a:lstStyle/>
        <a:p>
          <a:endParaRPr lang="en-US"/>
        </a:p>
      </dgm:t>
    </dgm:pt>
    <dgm:pt modelId="{5CFAD659-19C8-4749-826D-9B6BB45E9BBE}" type="sibTrans" cxnId="{9A71A707-B0C7-4B57-8CAE-32F63E56AE71}">
      <dgm:prSet/>
      <dgm:spPr/>
      <dgm:t>
        <a:bodyPr/>
        <a:lstStyle/>
        <a:p>
          <a:endParaRPr lang="en-US"/>
        </a:p>
      </dgm:t>
    </dgm:pt>
    <dgm:pt modelId="{2005F016-0DBE-4B2B-BBF4-92281EF13F15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r>
            <a:rPr lang="en-US" sz="1400" dirty="0"/>
            <a:t>FAFSA Submission Summary available to students</a:t>
          </a:r>
        </a:p>
      </dgm:t>
    </dgm:pt>
    <dgm:pt modelId="{917D48CF-4E53-49A4-89AF-278CD5FAEC97}" type="parTrans" cxnId="{F261D6ED-BAF6-4C98-8A82-EB1B34726C0F}">
      <dgm:prSet/>
      <dgm:spPr/>
      <dgm:t>
        <a:bodyPr/>
        <a:lstStyle/>
        <a:p>
          <a:endParaRPr lang="en-US"/>
        </a:p>
      </dgm:t>
    </dgm:pt>
    <dgm:pt modelId="{B9882165-C995-4B8F-99C8-16D50F1E41F1}" type="sibTrans" cxnId="{F261D6ED-BAF6-4C98-8A82-EB1B34726C0F}">
      <dgm:prSet/>
      <dgm:spPr/>
      <dgm:t>
        <a:bodyPr/>
        <a:lstStyle/>
        <a:p>
          <a:endParaRPr lang="en-US"/>
        </a:p>
      </dgm:t>
    </dgm:pt>
    <dgm:pt modelId="{444CBADE-3AA5-4D3D-AE69-AC1CA1F7F589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endParaRPr lang="en-US" sz="1400" dirty="0"/>
        </a:p>
      </dgm:t>
    </dgm:pt>
    <dgm:pt modelId="{FA49D46A-A228-4EE3-88F9-3A4E6855D38E}" type="parTrans" cxnId="{3CE5B4A2-5205-4122-8B71-BF0B5C0B72E6}">
      <dgm:prSet/>
      <dgm:spPr/>
      <dgm:t>
        <a:bodyPr/>
        <a:lstStyle/>
        <a:p>
          <a:endParaRPr lang="en-US"/>
        </a:p>
      </dgm:t>
    </dgm:pt>
    <dgm:pt modelId="{706A45BD-E933-48B7-867B-9B056724A233}" type="sibTrans" cxnId="{3CE5B4A2-5205-4122-8B71-BF0B5C0B72E6}">
      <dgm:prSet/>
      <dgm:spPr/>
      <dgm:t>
        <a:bodyPr/>
        <a:lstStyle/>
        <a:p>
          <a:endParaRPr lang="en-US"/>
        </a:p>
      </dgm:t>
    </dgm:pt>
    <dgm:pt modelId="{65014A09-E11A-45E4-9321-1D2FAC1078A3}" type="pres">
      <dgm:prSet presAssocID="{1E8DEE09-8288-4ED6-936F-35C950CEC74C}" presName="theList" presStyleCnt="0">
        <dgm:presLayoutVars>
          <dgm:dir/>
          <dgm:animLvl val="lvl"/>
          <dgm:resizeHandles val="exact"/>
        </dgm:presLayoutVars>
      </dgm:prSet>
      <dgm:spPr/>
    </dgm:pt>
    <dgm:pt modelId="{3287C1E5-F671-4BED-8CDD-0C973C9E8E85}" type="pres">
      <dgm:prSet presAssocID="{F0031098-5617-44C2-ACF0-83305817260D}" presName="compNode" presStyleCnt="0"/>
      <dgm:spPr/>
    </dgm:pt>
    <dgm:pt modelId="{A63B3472-A18B-4CA8-B2FB-156E5AB1FAE8}" type="pres">
      <dgm:prSet presAssocID="{F0031098-5617-44C2-ACF0-83305817260D}" presName="noGeometry" presStyleCnt="0"/>
      <dgm:spPr/>
    </dgm:pt>
    <dgm:pt modelId="{CAF522C2-49D5-432C-87DC-A3ADD8C748E5}" type="pres">
      <dgm:prSet presAssocID="{F0031098-5617-44C2-ACF0-83305817260D}" presName="childTextVisible" presStyleLbl="bgAccFollowNode1" presStyleIdx="0" presStyleCnt="3">
        <dgm:presLayoutVars>
          <dgm:bulletEnabled val="1"/>
        </dgm:presLayoutVars>
      </dgm:prSet>
      <dgm:spPr/>
    </dgm:pt>
    <dgm:pt modelId="{3059BAB4-207D-4BF1-BF76-D180443D55DE}" type="pres">
      <dgm:prSet presAssocID="{F0031098-5617-44C2-ACF0-83305817260D}" presName="childTextHidden" presStyleLbl="bgAccFollowNode1" presStyleIdx="0" presStyleCnt="3"/>
      <dgm:spPr/>
    </dgm:pt>
    <dgm:pt modelId="{B1203691-F854-4A2E-ABAD-30136E4B0CEB}" type="pres">
      <dgm:prSet presAssocID="{F0031098-5617-44C2-ACF0-8330581726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887C40A-BE6D-48E7-8991-7BA46B197702}" type="pres">
      <dgm:prSet presAssocID="{F0031098-5617-44C2-ACF0-83305817260D}" presName="aSpace" presStyleCnt="0"/>
      <dgm:spPr/>
    </dgm:pt>
    <dgm:pt modelId="{945EB421-9DA2-4059-9E0F-CDF85E508794}" type="pres">
      <dgm:prSet presAssocID="{F6FC265A-D502-46BE-B2C1-BD231B49EA48}" presName="compNode" presStyleCnt="0"/>
      <dgm:spPr/>
    </dgm:pt>
    <dgm:pt modelId="{A6ED3074-8463-4006-8258-29EDA08EE725}" type="pres">
      <dgm:prSet presAssocID="{F6FC265A-D502-46BE-B2C1-BD231B49EA48}" presName="noGeometry" presStyleCnt="0"/>
      <dgm:spPr/>
    </dgm:pt>
    <dgm:pt modelId="{DE9BF1A7-853F-4F2D-82FF-9B17AA8E248E}" type="pres">
      <dgm:prSet presAssocID="{F6FC265A-D502-46BE-B2C1-BD231B49EA48}" presName="childTextVisible" presStyleLbl="bgAccFollowNode1" presStyleIdx="1" presStyleCnt="3">
        <dgm:presLayoutVars>
          <dgm:bulletEnabled val="1"/>
        </dgm:presLayoutVars>
      </dgm:prSet>
      <dgm:spPr>
        <a:xfrm>
          <a:off x="4996845" y="0"/>
          <a:ext cx="2931077" cy="2562131"/>
        </a:xfrm>
        <a:prstGeom prst="rightArrow">
          <a:avLst>
            <a:gd name="adj1" fmla="val 70000"/>
            <a:gd name="adj2" fmla="val 50000"/>
          </a:avLst>
        </a:prstGeom>
      </dgm:spPr>
    </dgm:pt>
    <dgm:pt modelId="{B7D7480C-02B2-4A59-B87A-D36F324070B9}" type="pres">
      <dgm:prSet presAssocID="{F6FC265A-D502-46BE-B2C1-BD231B49EA48}" presName="childTextHidden" presStyleLbl="bgAccFollowNode1" presStyleIdx="1" presStyleCnt="3"/>
      <dgm:spPr/>
    </dgm:pt>
    <dgm:pt modelId="{E1D70698-6903-4A45-B800-9C49B6A40268}" type="pres">
      <dgm:prSet presAssocID="{F6FC265A-D502-46BE-B2C1-BD231B49EA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59D6B81-C6CC-4E9C-BDC9-8EBE5718756B}" type="pres">
      <dgm:prSet presAssocID="{F6FC265A-D502-46BE-B2C1-BD231B49EA48}" presName="aSpace" presStyleCnt="0"/>
      <dgm:spPr/>
    </dgm:pt>
    <dgm:pt modelId="{ACF15E45-3627-4CBB-8892-0E680EF0A00C}" type="pres">
      <dgm:prSet presAssocID="{78C10FA2-1E49-436A-8CAE-91ED76ECF3C1}" presName="compNode" presStyleCnt="0"/>
      <dgm:spPr/>
    </dgm:pt>
    <dgm:pt modelId="{66B74EC9-A68B-4575-8C66-DEE1F6DCA045}" type="pres">
      <dgm:prSet presAssocID="{78C10FA2-1E49-436A-8CAE-91ED76ECF3C1}" presName="noGeometry" presStyleCnt="0"/>
      <dgm:spPr/>
    </dgm:pt>
    <dgm:pt modelId="{A7459CC9-667D-4D2C-9381-7B9F5941EDB4}" type="pres">
      <dgm:prSet presAssocID="{78C10FA2-1E49-436A-8CAE-91ED76ECF3C1}" presName="childTextVisible" presStyleLbl="bgAccFollowNode1" presStyleIdx="2" presStyleCnt="3">
        <dgm:presLayoutVars>
          <dgm:bulletEnabled val="1"/>
        </dgm:presLayoutVars>
      </dgm:prSet>
      <dgm:spPr>
        <a:xfrm>
          <a:off x="8857146" y="0"/>
          <a:ext cx="2931077" cy="2562131"/>
        </a:xfrm>
        <a:prstGeom prst="rightArrow">
          <a:avLst>
            <a:gd name="adj1" fmla="val 70000"/>
            <a:gd name="adj2" fmla="val 50000"/>
          </a:avLst>
        </a:prstGeom>
      </dgm:spPr>
    </dgm:pt>
    <dgm:pt modelId="{2F8E7FF9-7D09-41E1-80B0-96470A833821}" type="pres">
      <dgm:prSet presAssocID="{78C10FA2-1E49-436A-8CAE-91ED76ECF3C1}" presName="childTextHidden" presStyleLbl="bgAccFollowNode1" presStyleIdx="2" presStyleCnt="3"/>
      <dgm:spPr/>
    </dgm:pt>
    <dgm:pt modelId="{276EB7D0-2416-4422-B2FC-642F576B4C98}" type="pres">
      <dgm:prSet presAssocID="{78C10FA2-1E49-436A-8CAE-91ED76ECF3C1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14EF006-0094-4010-90A4-A32927F3CD49}" srcId="{F6FC265A-D502-46BE-B2C1-BD231B49EA48}" destId="{605F4EF3-9A18-4828-A737-8EE9DBEED8F5}" srcOrd="0" destOrd="0" parTransId="{40235CF2-0216-4721-B9B8-B61E81280762}" sibTransId="{D41A013B-2765-4521-A17E-1BB818A0F7C3}"/>
    <dgm:cxn modelId="{9A71A707-B0C7-4B57-8CAE-32F63E56AE71}" srcId="{78C10FA2-1E49-436A-8CAE-91ED76ECF3C1}" destId="{7EA997C4-A5AE-47D5-8F5F-C90BA3D6588F}" srcOrd="0" destOrd="0" parTransId="{EAA53A2C-F5A1-412A-BD0F-FA4940EBEA74}" sibTransId="{5CFAD659-19C8-4749-826D-9B6BB45E9BBE}"/>
    <dgm:cxn modelId="{9089ED0F-D7E6-44AA-9B43-438C141A0D88}" srcId="{1E8DEE09-8288-4ED6-936F-35C950CEC74C}" destId="{F0031098-5617-44C2-ACF0-83305817260D}" srcOrd="0" destOrd="0" parTransId="{56F95014-A6A6-484B-A5CE-9F5344FCA5AE}" sibTransId="{65EC602C-28AE-4739-906C-8DD07D7ABCE8}"/>
    <dgm:cxn modelId="{3B9D251C-F962-4790-A252-91070B734B9D}" type="presOf" srcId="{2005F016-0DBE-4B2B-BBF4-92281EF13F15}" destId="{A7459CC9-667D-4D2C-9381-7B9F5941EDB4}" srcOrd="0" destOrd="2" presId="urn:microsoft.com/office/officeart/2005/8/layout/hProcess6"/>
    <dgm:cxn modelId="{9CA8EA1D-2F66-48DC-9668-B6BB01159427}" type="presOf" srcId="{F0031098-5617-44C2-ACF0-83305817260D}" destId="{B1203691-F854-4A2E-ABAD-30136E4B0CEB}" srcOrd="0" destOrd="0" presId="urn:microsoft.com/office/officeart/2005/8/layout/hProcess6"/>
    <dgm:cxn modelId="{4D732837-A81F-4BB2-B46A-FF95AE6D3E7E}" type="presOf" srcId="{1E8DEE09-8288-4ED6-936F-35C950CEC74C}" destId="{65014A09-E11A-45E4-9321-1D2FAC1078A3}" srcOrd="0" destOrd="0" presId="urn:microsoft.com/office/officeart/2005/8/layout/hProcess6"/>
    <dgm:cxn modelId="{DFE3855C-4D85-4842-8F22-8294698D247D}" type="presOf" srcId="{2B420344-D44F-4509-85FD-624BAB76F6CD}" destId="{3059BAB4-207D-4BF1-BF76-D180443D55DE}" srcOrd="1" destOrd="0" presId="urn:microsoft.com/office/officeart/2005/8/layout/hProcess6"/>
    <dgm:cxn modelId="{BD0DBC5C-F6A1-4C47-AD05-10FFF17E16BD}" type="presOf" srcId="{605F4EF3-9A18-4828-A737-8EE9DBEED8F5}" destId="{B7D7480C-02B2-4A59-B87A-D36F324070B9}" srcOrd="1" destOrd="0" presId="urn:microsoft.com/office/officeart/2005/8/layout/hProcess6"/>
    <dgm:cxn modelId="{8397625E-8A52-47F3-B9FA-8A49C369E841}" type="presOf" srcId="{F6FC265A-D502-46BE-B2C1-BD231B49EA48}" destId="{E1D70698-6903-4A45-B800-9C49B6A40268}" srcOrd="0" destOrd="0" presId="urn:microsoft.com/office/officeart/2005/8/layout/hProcess6"/>
    <dgm:cxn modelId="{C19A2265-638F-40DB-B191-454F40427D79}" srcId="{F0031098-5617-44C2-ACF0-83305817260D}" destId="{2B420344-D44F-4509-85FD-624BAB76F6CD}" srcOrd="0" destOrd="0" parTransId="{BFFFBF3E-958B-48B6-8A95-49F4F70E0774}" sibTransId="{BDE4929E-5A30-4D29-9B39-EA814854E534}"/>
    <dgm:cxn modelId="{59F2DC66-F295-4181-9252-E557853738DE}" srcId="{1E8DEE09-8288-4ED6-936F-35C950CEC74C}" destId="{F6FC265A-D502-46BE-B2C1-BD231B49EA48}" srcOrd="1" destOrd="0" parTransId="{745964F8-15BF-4604-9B3B-71C2C0F64A1C}" sibTransId="{D97DD4C5-D1B5-451E-9412-C5282207B05B}"/>
    <dgm:cxn modelId="{D459904D-368E-4FA9-B7CD-324075C886CE}" type="presOf" srcId="{444CBADE-3AA5-4D3D-AE69-AC1CA1F7F589}" destId="{A7459CC9-667D-4D2C-9381-7B9F5941EDB4}" srcOrd="0" destOrd="1" presId="urn:microsoft.com/office/officeart/2005/8/layout/hProcess6"/>
    <dgm:cxn modelId="{F6AEE07A-8A90-4847-8E1A-6139320BDDC4}" srcId="{1E8DEE09-8288-4ED6-936F-35C950CEC74C}" destId="{78C10FA2-1E49-436A-8CAE-91ED76ECF3C1}" srcOrd="2" destOrd="0" parTransId="{C9547382-3EF5-4E46-B50A-4B348006D40D}" sibTransId="{24E7A815-9290-46E9-81E3-FA8081E3917B}"/>
    <dgm:cxn modelId="{5E777C8C-D9C9-4DEB-A9E9-075815F7D715}" type="presOf" srcId="{605F4EF3-9A18-4828-A737-8EE9DBEED8F5}" destId="{DE9BF1A7-853F-4F2D-82FF-9B17AA8E248E}" srcOrd="0" destOrd="0" presId="urn:microsoft.com/office/officeart/2005/8/layout/hProcess6"/>
    <dgm:cxn modelId="{CF37898F-AC9B-4C56-8DD5-F8FB61FDD1B9}" type="presOf" srcId="{444CBADE-3AA5-4D3D-AE69-AC1CA1F7F589}" destId="{2F8E7FF9-7D09-41E1-80B0-96470A833821}" srcOrd="1" destOrd="1" presId="urn:microsoft.com/office/officeart/2005/8/layout/hProcess6"/>
    <dgm:cxn modelId="{3CE5B4A2-5205-4122-8B71-BF0B5C0B72E6}" srcId="{78C10FA2-1E49-436A-8CAE-91ED76ECF3C1}" destId="{444CBADE-3AA5-4D3D-AE69-AC1CA1F7F589}" srcOrd="1" destOrd="0" parTransId="{FA49D46A-A228-4EE3-88F9-3A4E6855D38E}" sibTransId="{706A45BD-E933-48B7-867B-9B056724A233}"/>
    <dgm:cxn modelId="{4C046EA8-6D71-4618-B34E-489700028AC0}" type="presOf" srcId="{7EA997C4-A5AE-47D5-8F5F-C90BA3D6588F}" destId="{A7459CC9-667D-4D2C-9381-7B9F5941EDB4}" srcOrd="0" destOrd="0" presId="urn:microsoft.com/office/officeart/2005/8/layout/hProcess6"/>
    <dgm:cxn modelId="{D6B5D7CC-7AAB-4EDA-9A49-A9F4774CA92E}" type="presOf" srcId="{78C10FA2-1E49-436A-8CAE-91ED76ECF3C1}" destId="{276EB7D0-2416-4422-B2FC-642F576B4C98}" srcOrd="0" destOrd="0" presId="urn:microsoft.com/office/officeart/2005/8/layout/hProcess6"/>
    <dgm:cxn modelId="{59F2CFE2-893D-47C6-8D75-2CF690F3BE40}" type="presOf" srcId="{2005F016-0DBE-4B2B-BBF4-92281EF13F15}" destId="{2F8E7FF9-7D09-41E1-80B0-96470A833821}" srcOrd="1" destOrd="2" presId="urn:microsoft.com/office/officeart/2005/8/layout/hProcess6"/>
    <dgm:cxn modelId="{7A5473ED-17A2-4239-AF34-86E86FAF956A}" type="presOf" srcId="{7EA997C4-A5AE-47D5-8F5F-C90BA3D6588F}" destId="{2F8E7FF9-7D09-41E1-80B0-96470A833821}" srcOrd="1" destOrd="0" presId="urn:microsoft.com/office/officeart/2005/8/layout/hProcess6"/>
    <dgm:cxn modelId="{F261D6ED-BAF6-4C98-8A82-EB1B34726C0F}" srcId="{78C10FA2-1E49-436A-8CAE-91ED76ECF3C1}" destId="{2005F016-0DBE-4B2B-BBF4-92281EF13F15}" srcOrd="2" destOrd="0" parTransId="{917D48CF-4E53-49A4-89AF-278CD5FAEC97}" sibTransId="{B9882165-C995-4B8F-99C8-16D50F1E41F1}"/>
    <dgm:cxn modelId="{103123EF-7E6E-472B-BD13-3D2F6E8D41A5}" type="presOf" srcId="{2B420344-D44F-4509-85FD-624BAB76F6CD}" destId="{CAF522C2-49D5-432C-87DC-A3ADD8C748E5}" srcOrd="0" destOrd="0" presId="urn:microsoft.com/office/officeart/2005/8/layout/hProcess6"/>
    <dgm:cxn modelId="{909765F1-432D-445B-9D74-1B033C8BA042}" type="presParOf" srcId="{65014A09-E11A-45E4-9321-1D2FAC1078A3}" destId="{3287C1E5-F671-4BED-8CDD-0C973C9E8E85}" srcOrd="0" destOrd="0" presId="urn:microsoft.com/office/officeart/2005/8/layout/hProcess6"/>
    <dgm:cxn modelId="{8B6EF670-4088-48CA-9616-0738CCE6DE24}" type="presParOf" srcId="{3287C1E5-F671-4BED-8CDD-0C973C9E8E85}" destId="{A63B3472-A18B-4CA8-B2FB-156E5AB1FAE8}" srcOrd="0" destOrd="0" presId="urn:microsoft.com/office/officeart/2005/8/layout/hProcess6"/>
    <dgm:cxn modelId="{05E295D3-4B35-4A97-AABB-3AD79B7C3576}" type="presParOf" srcId="{3287C1E5-F671-4BED-8CDD-0C973C9E8E85}" destId="{CAF522C2-49D5-432C-87DC-A3ADD8C748E5}" srcOrd="1" destOrd="0" presId="urn:microsoft.com/office/officeart/2005/8/layout/hProcess6"/>
    <dgm:cxn modelId="{544EE22C-1E1C-432B-881B-D42D657D56DC}" type="presParOf" srcId="{3287C1E5-F671-4BED-8CDD-0C973C9E8E85}" destId="{3059BAB4-207D-4BF1-BF76-D180443D55DE}" srcOrd="2" destOrd="0" presId="urn:microsoft.com/office/officeart/2005/8/layout/hProcess6"/>
    <dgm:cxn modelId="{67DB5F54-9914-416A-8AC0-1C46F168B1E8}" type="presParOf" srcId="{3287C1E5-F671-4BED-8CDD-0C973C9E8E85}" destId="{B1203691-F854-4A2E-ABAD-30136E4B0CEB}" srcOrd="3" destOrd="0" presId="urn:microsoft.com/office/officeart/2005/8/layout/hProcess6"/>
    <dgm:cxn modelId="{BDAA5B88-8D82-4476-A159-AD5E31AC1836}" type="presParOf" srcId="{65014A09-E11A-45E4-9321-1D2FAC1078A3}" destId="{2887C40A-BE6D-48E7-8991-7BA46B197702}" srcOrd="1" destOrd="0" presId="urn:microsoft.com/office/officeart/2005/8/layout/hProcess6"/>
    <dgm:cxn modelId="{23D2E81F-2E83-4A9D-BAB7-0095D9F16625}" type="presParOf" srcId="{65014A09-E11A-45E4-9321-1D2FAC1078A3}" destId="{945EB421-9DA2-4059-9E0F-CDF85E508794}" srcOrd="2" destOrd="0" presId="urn:microsoft.com/office/officeart/2005/8/layout/hProcess6"/>
    <dgm:cxn modelId="{776A5638-BC7E-4A17-BFCD-2A9B59E54517}" type="presParOf" srcId="{945EB421-9DA2-4059-9E0F-CDF85E508794}" destId="{A6ED3074-8463-4006-8258-29EDA08EE725}" srcOrd="0" destOrd="0" presId="urn:microsoft.com/office/officeart/2005/8/layout/hProcess6"/>
    <dgm:cxn modelId="{7EB91F21-7AC9-47AB-8120-F344AFB766DE}" type="presParOf" srcId="{945EB421-9DA2-4059-9E0F-CDF85E508794}" destId="{DE9BF1A7-853F-4F2D-82FF-9B17AA8E248E}" srcOrd="1" destOrd="0" presId="urn:microsoft.com/office/officeart/2005/8/layout/hProcess6"/>
    <dgm:cxn modelId="{3E5644BF-9782-433B-A46F-F6566CCDD87B}" type="presParOf" srcId="{945EB421-9DA2-4059-9E0F-CDF85E508794}" destId="{B7D7480C-02B2-4A59-B87A-D36F324070B9}" srcOrd="2" destOrd="0" presId="urn:microsoft.com/office/officeart/2005/8/layout/hProcess6"/>
    <dgm:cxn modelId="{DBC59CD5-692A-42BC-85D0-BE5208A072A0}" type="presParOf" srcId="{945EB421-9DA2-4059-9E0F-CDF85E508794}" destId="{E1D70698-6903-4A45-B800-9C49B6A40268}" srcOrd="3" destOrd="0" presId="urn:microsoft.com/office/officeart/2005/8/layout/hProcess6"/>
    <dgm:cxn modelId="{E5445607-A6E9-4F42-91C4-F85881DF31AA}" type="presParOf" srcId="{65014A09-E11A-45E4-9321-1D2FAC1078A3}" destId="{959D6B81-C6CC-4E9C-BDC9-8EBE5718756B}" srcOrd="3" destOrd="0" presId="urn:microsoft.com/office/officeart/2005/8/layout/hProcess6"/>
    <dgm:cxn modelId="{FE662DE4-C0CF-4B46-9AE1-45B134681AF9}" type="presParOf" srcId="{65014A09-E11A-45E4-9321-1D2FAC1078A3}" destId="{ACF15E45-3627-4CBB-8892-0E680EF0A00C}" srcOrd="4" destOrd="0" presId="urn:microsoft.com/office/officeart/2005/8/layout/hProcess6"/>
    <dgm:cxn modelId="{B7A0CA91-C0B8-4F84-862D-BF269BD57F53}" type="presParOf" srcId="{ACF15E45-3627-4CBB-8892-0E680EF0A00C}" destId="{66B74EC9-A68B-4575-8C66-DEE1F6DCA045}" srcOrd="0" destOrd="0" presId="urn:microsoft.com/office/officeart/2005/8/layout/hProcess6"/>
    <dgm:cxn modelId="{851CD798-EE49-4A5F-9139-6A9AB4DFFE98}" type="presParOf" srcId="{ACF15E45-3627-4CBB-8892-0E680EF0A00C}" destId="{A7459CC9-667D-4D2C-9381-7B9F5941EDB4}" srcOrd="1" destOrd="0" presId="urn:microsoft.com/office/officeart/2005/8/layout/hProcess6"/>
    <dgm:cxn modelId="{550A0BAB-CE02-42A7-A784-75E61B49707C}" type="presParOf" srcId="{ACF15E45-3627-4CBB-8892-0E680EF0A00C}" destId="{2F8E7FF9-7D09-41E1-80B0-96470A833821}" srcOrd="2" destOrd="0" presId="urn:microsoft.com/office/officeart/2005/8/layout/hProcess6"/>
    <dgm:cxn modelId="{12EB2B82-13D3-4619-99C6-A9A79BF578CF}" type="presParOf" srcId="{ACF15E45-3627-4CBB-8892-0E680EF0A00C}" destId="{276EB7D0-2416-4422-B2FC-642F576B4C9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DEE09-8288-4ED6-936F-35C950CEC74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31098-5617-44C2-ACF0-83305817260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/>
            <a:t>Prior to Oct.1 </a:t>
          </a:r>
          <a:endParaRPr lang="en-US" sz="1400" b="1" dirty="0"/>
        </a:p>
      </dgm:t>
    </dgm:pt>
    <dgm:pt modelId="{56F95014-A6A6-484B-A5CE-9F5344FCA5AE}" type="parTrans" cxnId="{9089ED0F-D7E6-44AA-9B43-438C141A0D88}">
      <dgm:prSet/>
      <dgm:spPr/>
      <dgm:t>
        <a:bodyPr/>
        <a:lstStyle/>
        <a:p>
          <a:endParaRPr lang="en-US"/>
        </a:p>
      </dgm:t>
    </dgm:pt>
    <dgm:pt modelId="{65EC602C-28AE-4739-906C-8DD07D7ABCE8}" type="sibTrans" cxnId="{9089ED0F-D7E6-44AA-9B43-438C141A0D88}">
      <dgm:prSet/>
      <dgm:spPr/>
      <dgm:t>
        <a:bodyPr/>
        <a:lstStyle/>
        <a:p>
          <a:endParaRPr lang="en-US"/>
        </a:p>
      </dgm:t>
    </dgm:pt>
    <dgm:pt modelId="{2B420344-D44F-4509-85FD-624BAB76F6CD}">
      <dgm:prSet phldrT="[Text]" custT="1"/>
      <dgm:spPr>
        <a:solidFill>
          <a:srgbClr val="009999">
            <a:alpha val="25098"/>
          </a:srgbClr>
        </a:solidFill>
      </dgm:spPr>
      <dgm:t>
        <a:bodyPr/>
        <a:lstStyle/>
        <a:p>
          <a:pPr marL="228600" lvl="1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/>
            <a:t>Create FSA IDs</a:t>
          </a:r>
        </a:p>
      </dgm:t>
    </dgm:pt>
    <dgm:pt modelId="{BFFFBF3E-958B-48B6-8A95-49F4F70E0774}" type="parTrans" cxnId="{C19A2265-638F-40DB-B191-454F40427D79}">
      <dgm:prSet/>
      <dgm:spPr/>
      <dgm:t>
        <a:bodyPr/>
        <a:lstStyle/>
        <a:p>
          <a:endParaRPr lang="en-US"/>
        </a:p>
      </dgm:t>
    </dgm:pt>
    <dgm:pt modelId="{BDE4929E-5A30-4D29-9B39-EA814854E534}" type="sibTrans" cxnId="{C19A2265-638F-40DB-B191-454F40427D79}">
      <dgm:prSet/>
      <dgm:spPr/>
      <dgm:t>
        <a:bodyPr/>
        <a:lstStyle/>
        <a:p>
          <a:endParaRPr lang="en-US"/>
        </a:p>
      </dgm:t>
    </dgm:pt>
    <dgm:pt modelId="{F6FC265A-D502-46BE-B2C1-BD231B49EA48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32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Oct.</a:t>
          </a:r>
        </a:p>
        <a:p>
          <a:r>
            <a:rPr lang="en-US" sz="32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1</a:t>
          </a:r>
        </a:p>
      </dgm:t>
    </dgm:pt>
    <dgm:pt modelId="{745964F8-15BF-4604-9B3B-71C2C0F64A1C}" type="parTrans" cxnId="{59F2DC66-F295-4181-9252-E557853738DE}">
      <dgm:prSet/>
      <dgm:spPr/>
      <dgm:t>
        <a:bodyPr/>
        <a:lstStyle/>
        <a:p>
          <a:endParaRPr lang="en-US"/>
        </a:p>
      </dgm:t>
    </dgm:pt>
    <dgm:pt modelId="{D97DD4C5-D1B5-451E-9412-C5282207B05B}" type="sibTrans" cxnId="{59F2DC66-F295-4181-9252-E557853738DE}">
      <dgm:prSet/>
      <dgm:spPr/>
      <dgm:t>
        <a:bodyPr/>
        <a:lstStyle/>
        <a:p>
          <a:endParaRPr lang="en-US"/>
        </a:p>
      </dgm:t>
    </dgm:pt>
    <dgm:pt modelId="{605F4EF3-9A18-4828-A737-8EE9DBEED8F5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pPr marL="228600" lvl="1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Submit the FAFSA</a:t>
          </a:r>
        </a:p>
      </dgm:t>
    </dgm:pt>
    <dgm:pt modelId="{40235CF2-0216-4721-B9B8-B61E81280762}" type="parTrans" cxnId="{114EF006-0094-4010-90A4-A32927F3CD49}">
      <dgm:prSet/>
      <dgm:spPr/>
      <dgm:t>
        <a:bodyPr/>
        <a:lstStyle/>
        <a:p>
          <a:endParaRPr lang="en-US"/>
        </a:p>
      </dgm:t>
    </dgm:pt>
    <dgm:pt modelId="{D41A013B-2765-4521-A17E-1BB818A0F7C3}" type="sibTrans" cxnId="{114EF006-0094-4010-90A4-A32927F3CD49}">
      <dgm:prSet/>
      <dgm:spPr/>
      <dgm:t>
        <a:bodyPr/>
        <a:lstStyle/>
        <a:p>
          <a:endParaRPr lang="en-US"/>
        </a:p>
      </dgm:t>
    </dgm:pt>
    <dgm:pt modelId="{78C10FA2-1E49-436A-8CAE-91ED76ECF3C1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600" b="1" dirty="0"/>
            <a:t>After FAFSA is submitted</a:t>
          </a:r>
        </a:p>
      </dgm:t>
    </dgm:pt>
    <dgm:pt modelId="{C9547382-3EF5-4E46-B50A-4B348006D40D}" type="parTrans" cxnId="{F6AEE07A-8A90-4847-8E1A-6139320BDDC4}">
      <dgm:prSet/>
      <dgm:spPr/>
      <dgm:t>
        <a:bodyPr/>
        <a:lstStyle/>
        <a:p>
          <a:endParaRPr lang="en-US"/>
        </a:p>
      </dgm:t>
    </dgm:pt>
    <dgm:pt modelId="{24E7A815-9290-46E9-81E3-FA8081E3917B}" type="sibTrans" cxnId="{F6AEE07A-8A90-4847-8E1A-6139320BDDC4}">
      <dgm:prSet/>
      <dgm:spPr/>
      <dgm:t>
        <a:bodyPr/>
        <a:lstStyle/>
        <a:p>
          <a:endParaRPr lang="en-US"/>
        </a:p>
      </dgm:t>
    </dgm:pt>
    <dgm:pt modelId="{7EA997C4-A5AE-47D5-8F5F-C90BA3D6588F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r>
            <a:rPr lang="en-US" sz="1400" dirty="0"/>
            <a:t>FAFSA data available to schools</a:t>
          </a:r>
        </a:p>
      </dgm:t>
    </dgm:pt>
    <dgm:pt modelId="{EAA53A2C-F5A1-412A-BD0F-FA4940EBEA74}" type="parTrans" cxnId="{9A71A707-B0C7-4B57-8CAE-32F63E56AE71}">
      <dgm:prSet/>
      <dgm:spPr/>
      <dgm:t>
        <a:bodyPr/>
        <a:lstStyle/>
        <a:p>
          <a:endParaRPr lang="en-US"/>
        </a:p>
      </dgm:t>
    </dgm:pt>
    <dgm:pt modelId="{5CFAD659-19C8-4749-826D-9B6BB45E9BBE}" type="sibTrans" cxnId="{9A71A707-B0C7-4B57-8CAE-32F63E56AE71}">
      <dgm:prSet/>
      <dgm:spPr/>
      <dgm:t>
        <a:bodyPr/>
        <a:lstStyle/>
        <a:p>
          <a:endParaRPr lang="en-US"/>
        </a:p>
      </dgm:t>
    </dgm:pt>
    <dgm:pt modelId="{2005F016-0DBE-4B2B-BBF4-92281EF13F15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r>
            <a:rPr lang="en-US" sz="1400" dirty="0"/>
            <a:t>FAFSA Submission Summary available to students</a:t>
          </a:r>
        </a:p>
      </dgm:t>
    </dgm:pt>
    <dgm:pt modelId="{917D48CF-4E53-49A4-89AF-278CD5FAEC97}" type="parTrans" cxnId="{F261D6ED-BAF6-4C98-8A82-EB1B34726C0F}">
      <dgm:prSet/>
      <dgm:spPr/>
      <dgm:t>
        <a:bodyPr/>
        <a:lstStyle/>
        <a:p>
          <a:endParaRPr lang="en-US"/>
        </a:p>
      </dgm:t>
    </dgm:pt>
    <dgm:pt modelId="{B9882165-C995-4B8F-99C8-16D50F1E41F1}" type="sibTrans" cxnId="{F261D6ED-BAF6-4C98-8A82-EB1B34726C0F}">
      <dgm:prSet/>
      <dgm:spPr/>
      <dgm:t>
        <a:bodyPr/>
        <a:lstStyle/>
        <a:p>
          <a:endParaRPr lang="en-US"/>
        </a:p>
      </dgm:t>
    </dgm:pt>
    <dgm:pt modelId="{444CBADE-3AA5-4D3D-AE69-AC1CA1F7F589}">
      <dgm:prSet phldrT="[Text]" custT="1"/>
      <dgm:spPr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endParaRPr lang="en-US" sz="1400" dirty="0"/>
        </a:p>
      </dgm:t>
    </dgm:pt>
    <dgm:pt modelId="{FA49D46A-A228-4EE3-88F9-3A4E6855D38E}" type="parTrans" cxnId="{3CE5B4A2-5205-4122-8B71-BF0B5C0B72E6}">
      <dgm:prSet/>
      <dgm:spPr/>
      <dgm:t>
        <a:bodyPr/>
        <a:lstStyle/>
        <a:p>
          <a:endParaRPr lang="en-US"/>
        </a:p>
      </dgm:t>
    </dgm:pt>
    <dgm:pt modelId="{706A45BD-E933-48B7-867B-9B056724A233}" type="sibTrans" cxnId="{3CE5B4A2-5205-4122-8B71-BF0B5C0B72E6}">
      <dgm:prSet/>
      <dgm:spPr/>
      <dgm:t>
        <a:bodyPr/>
        <a:lstStyle/>
        <a:p>
          <a:endParaRPr lang="en-US"/>
        </a:p>
      </dgm:t>
    </dgm:pt>
    <dgm:pt modelId="{65014A09-E11A-45E4-9321-1D2FAC1078A3}" type="pres">
      <dgm:prSet presAssocID="{1E8DEE09-8288-4ED6-936F-35C950CEC74C}" presName="theList" presStyleCnt="0">
        <dgm:presLayoutVars>
          <dgm:dir/>
          <dgm:animLvl val="lvl"/>
          <dgm:resizeHandles val="exact"/>
        </dgm:presLayoutVars>
      </dgm:prSet>
      <dgm:spPr/>
    </dgm:pt>
    <dgm:pt modelId="{3287C1E5-F671-4BED-8CDD-0C973C9E8E85}" type="pres">
      <dgm:prSet presAssocID="{F0031098-5617-44C2-ACF0-83305817260D}" presName="compNode" presStyleCnt="0"/>
      <dgm:spPr/>
    </dgm:pt>
    <dgm:pt modelId="{A63B3472-A18B-4CA8-B2FB-156E5AB1FAE8}" type="pres">
      <dgm:prSet presAssocID="{F0031098-5617-44C2-ACF0-83305817260D}" presName="noGeometry" presStyleCnt="0"/>
      <dgm:spPr/>
    </dgm:pt>
    <dgm:pt modelId="{CAF522C2-49D5-432C-87DC-A3ADD8C748E5}" type="pres">
      <dgm:prSet presAssocID="{F0031098-5617-44C2-ACF0-83305817260D}" presName="childTextVisible" presStyleLbl="bgAccFollowNode1" presStyleIdx="0" presStyleCnt="3">
        <dgm:presLayoutVars>
          <dgm:bulletEnabled val="1"/>
        </dgm:presLayoutVars>
      </dgm:prSet>
      <dgm:spPr/>
    </dgm:pt>
    <dgm:pt modelId="{3059BAB4-207D-4BF1-BF76-D180443D55DE}" type="pres">
      <dgm:prSet presAssocID="{F0031098-5617-44C2-ACF0-83305817260D}" presName="childTextHidden" presStyleLbl="bgAccFollowNode1" presStyleIdx="0" presStyleCnt="3"/>
      <dgm:spPr/>
    </dgm:pt>
    <dgm:pt modelId="{B1203691-F854-4A2E-ABAD-30136E4B0CEB}" type="pres">
      <dgm:prSet presAssocID="{F0031098-5617-44C2-ACF0-8330581726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887C40A-BE6D-48E7-8991-7BA46B197702}" type="pres">
      <dgm:prSet presAssocID="{F0031098-5617-44C2-ACF0-83305817260D}" presName="aSpace" presStyleCnt="0"/>
      <dgm:spPr/>
    </dgm:pt>
    <dgm:pt modelId="{945EB421-9DA2-4059-9E0F-CDF85E508794}" type="pres">
      <dgm:prSet presAssocID="{F6FC265A-D502-46BE-B2C1-BD231B49EA48}" presName="compNode" presStyleCnt="0"/>
      <dgm:spPr/>
    </dgm:pt>
    <dgm:pt modelId="{A6ED3074-8463-4006-8258-29EDA08EE725}" type="pres">
      <dgm:prSet presAssocID="{F6FC265A-D502-46BE-B2C1-BD231B49EA48}" presName="noGeometry" presStyleCnt="0"/>
      <dgm:spPr/>
    </dgm:pt>
    <dgm:pt modelId="{DE9BF1A7-853F-4F2D-82FF-9B17AA8E248E}" type="pres">
      <dgm:prSet presAssocID="{F6FC265A-D502-46BE-B2C1-BD231B49EA48}" presName="childTextVisible" presStyleLbl="bgAccFollowNode1" presStyleIdx="1" presStyleCnt="3">
        <dgm:presLayoutVars>
          <dgm:bulletEnabled val="1"/>
        </dgm:presLayoutVars>
      </dgm:prSet>
      <dgm:spPr>
        <a:xfrm>
          <a:off x="4996845" y="0"/>
          <a:ext cx="2931077" cy="2562131"/>
        </a:xfrm>
        <a:prstGeom prst="rightArrow">
          <a:avLst>
            <a:gd name="adj1" fmla="val 70000"/>
            <a:gd name="adj2" fmla="val 50000"/>
          </a:avLst>
        </a:prstGeom>
      </dgm:spPr>
    </dgm:pt>
    <dgm:pt modelId="{B7D7480C-02B2-4A59-B87A-D36F324070B9}" type="pres">
      <dgm:prSet presAssocID="{F6FC265A-D502-46BE-B2C1-BD231B49EA48}" presName="childTextHidden" presStyleLbl="bgAccFollowNode1" presStyleIdx="1" presStyleCnt="3"/>
      <dgm:spPr/>
    </dgm:pt>
    <dgm:pt modelId="{E1D70698-6903-4A45-B800-9C49B6A40268}" type="pres">
      <dgm:prSet presAssocID="{F6FC265A-D502-46BE-B2C1-BD231B49EA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59D6B81-C6CC-4E9C-BDC9-8EBE5718756B}" type="pres">
      <dgm:prSet presAssocID="{F6FC265A-D502-46BE-B2C1-BD231B49EA48}" presName="aSpace" presStyleCnt="0"/>
      <dgm:spPr/>
    </dgm:pt>
    <dgm:pt modelId="{ACF15E45-3627-4CBB-8892-0E680EF0A00C}" type="pres">
      <dgm:prSet presAssocID="{78C10FA2-1E49-436A-8CAE-91ED76ECF3C1}" presName="compNode" presStyleCnt="0"/>
      <dgm:spPr/>
    </dgm:pt>
    <dgm:pt modelId="{66B74EC9-A68B-4575-8C66-DEE1F6DCA045}" type="pres">
      <dgm:prSet presAssocID="{78C10FA2-1E49-436A-8CAE-91ED76ECF3C1}" presName="noGeometry" presStyleCnt="0"/>
      <dgm:spPr/>
    </dgm:pt>
    <dgm:pt modelId="{A7459CC9-667D-4D2C-9381-7B9F5941EDB4}" type="pres">
      <dgm:prSet presAssocID="{78C10FA2-1E49-436A-8CAE-91ED76ECF3C1}" presName="childTextVisible" presStyleLbl="bgAccFollowNode1" presStyleIdx="2" presStyleCnt="3">
        <dgm:presLayoutVars>
          <dgm:bulletEnabled val="1"/>
        </dgm:presLayoutVars>
      </dgm:prSet>
      <dgm:spPr>
        <a:xfrm>
          <a:off x="8857146" y="0"/>
          <a:ext cx="2931077" cy="2562131"/>
        </a:xfrm>
        <a:prstGeom prst="rightArrow">
          <a:avLst>
            <a:gd name="adj1" fmla="val 70000"/>
            <a:gd name="adj2" fmla="val 50000"/>
          </a:avLst>
        </a:prstGeom>
      </dgm:spPr>
    </dgm:pt>
    <dgm:pt modelId="{2F8E7FF9-7D09-41E1-80B0-96470A833821}" type="pres">
      <dgm:prSet presAssocID="{78C10FA2-1E49-436A-8CAE-91ED76ECF3C1}" presName="childTextHidden" presStyleLbl="bgAccFollowNode1" presStyleIdx="2" presStyleCnt="3"/>
      <dgm:spPr/>
    </dgm:pt>
    <dgm:pt modelId="{276EB7D0-2416-4422-B2FC-642F576B4C98}" type="pres">
      <dgm:prSet presAssocID="{78C10FA2-1E49-436A-8CAE-91ED76ECF3C1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14EF006-0094-4010-90A4-A32927F3CD49}" srcId="{F6FC265A-D502-46BE-B2C1-BD231B49EA48}" destId="{605F4EF3-9A18-4828-A737-8EE9DBEED8F5}" srcOrd="0" destOrd="0" parTransId="{40235CF2-0216-4721-B9B8-B61E81280762}" sibTransId="{D41A013B-2765-4521-A17E-1BB818A0F7C3}"/>
    <dgm:cxn modelId="{9A71A707-B0C7-4B57-8CAE-32F63E56AE71}" srcId="{78C10FA2-1E49-436A-8CAE-91ED76ECF3C1}" destId="{7EA997C4-A5AE-47D5-8F5F-C90BA3D6588F}" srcOrd="0" destOrd="0" parTransId="{EAA53A2C-F5A1-412A-BD0F-FA4940EBEA74}" sibTransId="{5CFAD659-19C8-4749-826D-9B6BB45E9BBE}"/>
    <dgm:cxn modelId="{9089ED0F-D7E6-44AA-9B43-438C141A0D88}" srcId="{1E8DEE09-8288-4ED6-936F-35C950CEC74C}" destId="{F0031098-5617-44C2-ACF0-83305817260D}" srcOrd="0" destOrd="0" parTransId="{56F95014-A6A6-484B-A5CE-9F5344FCA5AE}" sibTransId="{65EC602C-28AE-4739-906C-8DD07D7ABCE8}"/>
    <dgm:cxn modelId="{3B9D251C-F962-4790-A252-91070B734B9D}" type="presOf" srcId="{2005F016-0DBE-4B2B-BBF4-92281EF13F15}" destId="{A7459CC9-667D-4D2C-9381-7B9F5941EDB4}" srcOrd="0" destOrd="2" presId="urn:microsoft.com/office/officeart/2005/8/layout/hProcess6"/>
    <dgm:cxn modelId="{9CA8EA1D-2F66-48DC-9668-B6BB01159427}" type="presOf" srcId="{F0031098-5617-44C2-ACF0-83305817260D}" destId="{B1203691-F854-4A2E-ABAD-30136E4B0CEB}" srcOrd="0" destOrd="0" presId="urn:microsoft.com/office/officeart/2005/8/layout/hProcess6"/>
    <dgm:cxn modelId="{4D732837-A81F-4BB2-B46A-FF95AE6D3E7E}" type="presOf" srcId="{1E8DEE09-8288-4ED6-936F-35C950CEC74C}" destId="{65014A09-E11A-45E4-9321-1D2FAC1078A3}" srcOrd="0" destOrd="0" presId="urn:microsoft.com/office/officeart/2005/8/layout/hProcess6"/>
    <dgm:cxn modelId="{DFE3855C-4D85-4842-8F22-8294698D247D}" type="presOf" srcId="{2B420344-D44F-4509-85FD-624BAB76F6CD}" destId="{3059BAB4-207D-4BF1-BF76-D180443D55DE}" srcOrd="1" destOrd="0" presId="urn:microsoft.com/office/officeart/2005/8/layout/hProcess6"/>
    <dgm:cxn modelId="{BD0DBC5C-F6A1-4C47-AD05-10FFF17E16BD}" type="presOf" srcId="{605F4EF3-9A18-4828-A737-8EE9DBEED8F5}" destId="{B7D7480C-02B2-4A59-B87A-D36F324070B9}" srcOrd="1" destOrd="0" presId="urn:microsoft.com/office/officeart/2005/8/layout/hProcess6"/>
    <dgm:cxn modelId="{8397625E-8A52-47F3-B9FA-8A49C369E841}" type="presOf" srcId="{F6FC265A-D502-46BE-B2C1-BD231B49EA48}" destId="{E1D70698-6903-4A45-B800-9C49B6A40268}" srcOrd="0" destOrd="0" presId="urn:microsoft.com/office/officeart/2005/8/layout/hProcess6"/>
    <dgm:cxn modelId="{C19A2265-638F-40DB-B191-454F40427D79}" srcId="{F0031098-5617-44C2-ACF0-83305817260D}" destId="{2B420344-D44F-4509-85FD-624BAB76F6CD}" srcOrd="0" destOrd="0" parTransId="{BFFFBF3E-958B-48B6-8A95-49F4F70E0774}" sibTransId="{BDE4929E-5A30-4D29-9B39-EA814854E534}"/>
    <dgm:cxn modelId="{59F2DC66-F295-4181-9252-E557853738DE}" srcId="{1E8DEE09-8288-4ED6-936F-35C950CEC74C}" destId="{F6FC265A-D502-46BE-B2C1-BD231B49EA48}" srcOrd="1" destOrd="0" parTransId="{745964F8-15BF-4604-9B3B-71C2C0F64A1C}" sibTransId="{D97DD4C5-D1B5-451E-9412-C5282207B05B}"/>
    <dgm:cxn modelId="{D459904D-368E-4FA9-B7CD-324075C886CE}" type="presOf" srcId="{444CBADE-3AA5-4D3D-AE69-AC1CA1F7F589}" destId="{A7459CC9-667D-4D2C-9381-7B9F5941EDB4}" srcOrd="0" destOrd="1" presId="urn:microsoft.com/office/officeart/2005/8/layout/hProcess6"/>
    <dgm:cxn modelId="{F6AEE07A-8A90-4847-8E1A-6139320BDDC4}" srcId="{1E8DEE09-8288-4ED6-936F-35C950CEC74C}" destId="{78C10FA2-1E49-436A-8CAE-91ED76ECF3C1}" srcOrd="2" destOrd="0" parTransId="{C9547382-3EF5-4E46-B50A-4B348006D40D}" sibTransId="{24E7A815-9290-46E9-81E3-FA8081E3917B}"/>
    <dgm:cxn modelId="{5E777C8C-D9C9-4DEB-A9E9-075815F7D715}" type="presOf" srcId="{605F4EF3-9A18-4828-A737-8EE9DBEED8F5}" destId="{DE9BF1A7-853F-4F2D-82FF-9B17AA8E248E}" srcOrd="0" destOrd="0" presId="urn:microsoft.com/office/officeart/2005/8/layout/hProcess6"/>
    <dgm:cxn modelId="{CF37898F-AC9B-4C56-8DD5-F8FB61FDD1B9}" type="presOf" srcId="{444CBADE-3AA5-4D3D-AE69-AC1CA1F7F589}" destId="{2F8E7FF9-7D09-41E1-80B0-96470A833821}" srcOrd="1" destOrd="1" presId="urn:microsoft.com/office/officeart/2005/8/layout/hProcess6"/>
    <dgm:cxn modelId="{3CE5B4A2-5205-4122-8B71-BF0B5C0B72E6}" srcId="{78C10FA2-1E49-436A-8CAE-91ED76ECF3C1}" destId="{444CBADE-3AA5-4D3D-AE69-AC1CA1F7F589}" srcOrd="1" destOrd="0" parTransId="{FA49D46A-A228-4EE3-88F9-3A4E6855D38E}" sibTransId="{706A45BD-E933-48B7-867B-9B056724A233}"/>
    <dgm:cxn modelId="{4C046EA8-6D71-4618-B34E-489700028AC0}" type="presOf" srcId="{7EA997C4-A5AE-47D5-8F5F-C90BA3D6588F}" destId="{A7459CC9-667D-4D2C-9381-7B9F5941EDB4}" srcOrd="0" destOrd="0" presId="urn:microsoft.com/office/officeart/2005/8/layout/hProcess6"/>
    <dgm:cxn modelId="{D6B5D7CC-7AAB-4EDA-9A49-A9F4774CA92E}" type="presOf" srcId="{78C10FA2-1E49-436A-8CAE-91ED76ECF3C1}" destId="{276EB7D0-2416-4422-B2FC-642F576B4C98}" srcOrd="0" destOrd="0" presId="urn:microsoft.com/office/officeart/2005/8/layout/hProcess6"/>
    <dgm:cxn modelId="{59F2CFE2-893D-47C6-8D75-2CF690F3BE40}" type="presOf" srcId="{2005F016-0DBE-4B2B-BBF4-92281EF13F15}" destId="{2F8E7FF9-7D09-41E1-80B0-96470A833821}" srcOrd="1" destOrd="2" presId="urn:microsoft.com/office/officeart/2005/8/layout/hProcess6"/>
    <dgm:cxn modelId="{7A5473ED-17A2-4239-AF34-86E86FAF956A}" type="presOf" srcId="{7EA997C4-A5AE-47D5-8F5F-C90BA3D6588F}" destId="{2F8E7FF9-7D09-41E1-80B0-96470A833821}" srcOrd="1" destOrd="0" presId="urn:microsoft.com/office/officeart/2005/8/layout/hProcess6"/>
    <dgm:cxn modelId="{F261D6ED-BAF6-4C98-8A82-EB1B34726C0F}" srcId="{78C10FA2-1E49-436A-8CAE-91ED76ECF3C1}" destId="{2005F016-0DBE-4B2B-BBF4-92281EF13F15}" srcOrd="2" destOrd="0" parTransId="{917D48CF-4E53-49A4-89AF-278CD5FAEC97}" sibTransId="{B9882165-C995-4B8F-99C8-16D50F1E41F1}"/>
    <dgm:cxn modelId="{103123EF-7E6E-472B-BD13-3D2F6E8D41A5}" type="presOf" srcId="{2B420344-D44F-4509-85FD-624BAB76F6CD}" destId="{CAF522C2-49D5-432C-87DC-A3ADD8C748E5}" srcOrd="0" destOrd="0" presId="urn:microsoft.com/office/officeart/2005/8/layout/hProcess6"/>
    <dgm:cxn modelId="{909765F1-432D-445B-9D74-1B033C8BA042}" type="presParOf" srcId="{65014A09-E11A-45E4-9321-1D2FAC1078A3}" destId="{3287C1E5-F671-4BED-8CDD-0C973C9E8E85}" srcOrd="0" destOrd="0" presId="urn:microsoft.com/office/officeart/2005/8/layout/hProcess6"/>
    <dgm:cxn modelId="{8B6EF670-4088-48CA-9616-0738CCE6DE24}" type="presParOf" srcId="{3287C1E5-F671-4BED-8CDD-0C973C9E8E85}" destId="{A63B3472-A18B-4CA8-B2FB-156E5AB1FAE8}" srcOrd="0" destOrd="0" presId="urn:microsoft.com/office/officeart/2005/8/layout/hProcess6"/>
    <dgm:cxn modelId="{05E295D3-4B35-4A97-AABB-3AD79B7C3576}" type="presParOf" srcId="{3287C1E5-F671-4BED-8CDD-0C973C9E8E85}" destId="{CAF522C2-49D5-432C-87DC-A3ADD8C748E5}" srcOrd="1" destOrd="0" presId="urn:microsoft.com/office/officeart/2005/8/layout/hProcess6"/>
    <dgm:cxn modelId="{544EE22C-1E1C-432B-881B-D42D657D56DC}" type="presParOf" srcId="{3287C1E5-F671-4BED-8CDD-0C973C9E8E85}" destId="{3059BAB4-207D-4BF1-BF76-D180443D55DE}" srcOrd="2" destOrd="0" presId="urn:microsoft.com/office/officeart/2005/8/layout/hProcess6"/>
    <dgm:cxn modelId="{67DB5F54-9914-416A-8AC0-1C46F168B1E8}" type="presParOf" srcId="{3287C1E5-F671-4BED-8CDD-0C973C9E8E85}" destId="{B1203691-F854-4A2E-ABAD-30136E4B0CEB}" srcOrd="3" destOrd="0" presId="urn:microsoft.com/office/officeart/2005/8/layout/hProcess6"/>
    <dgm:cxn modelId="{BDAA5B88-8D82-4476-A159-AD5E31AC1836}" type="presParOf" srcId="{65014A09-E11A-45E4-9321-1D2FAC1078A3}" destId="{2887C40A-BE6D-48E7-8991-7BA46B197702}" srcOrd="1" destOrd="0" presId="urn:microsoft.com/office/officeart/2005/8/layout/hProcess6"/>
    <dgm:cxn modelId="{23D2E81F-2E83-4A9D-BAB7-0095D9F16625}" type="presParOf" srcId="{65014A09-E11A-45E4-9321-1D2FAC1078A3}" destId="{945EB421-9DA2-4059-9E0F-CDF85E508794}" srcOrd="2" destOrd="0" presId="urn:microsoft.com/office/officeart/2005/8/layout/hProcess6"/>
    <dgm:cxn modelId="{776A5638-BC7E-4A17-BFCD-2A9B59E54517}" type="presParOf" srcId="{945EB421-9DA2-4059-9E0F-CDF85E508794}" destId="{A6ED3074-8463-4006-8258-29EDA08EE725}" srcOrd="0" destOrd="0" presId="urn:microsoft.com/office/officeart/2005/8/layout/hProcess6"/>
    <dgm:cxn modelId="{7EB91F21-7AC9-47AB-8120-F344AFB766DE}" type="presParOf" srcId="{945EB421-9DA2-4059-9E0F-CDF85E508794}" destId="{DE9BF1A7-853F-4F2D-82FF-9B17AA8E248E}" srcOrd="1" destOrd="0" presId="urn:microsoft.com/office/officeart/2005/8/layout/hProcess6"/>
    <dgm:cxn modelId="{3E5644BF-9782-433B-A46F-F6566CCDD87B}" type="presParOf" srcId="{945EB421-9DA2-4059-9E0F-CDF85E508794}" destId="{B7D7480C-02B2-4A59-B87A-D36F324070B9}" srcOrd="2" destOrd="0" presId="urn:microsoft.com/office/officeart/2005/8/layout/hProcess6"/>
    <dgm:cxn modelId="{DBC59CD5-692A-42BC-85D0-BE5208A072A0}" type="presParOf" srcId="{945EB421-9DA2-4059-9E0F-CDF85E508794}" destId="{E1D70698-6903-4A45-B800-9C49B6A40268}" srcOrd="3" destOrd="0" presId="urn:microsoft.com/office/officeart/2005/8/layout/hProcess6"/>
    <dgm:cxn modelId="{E5445607-A6E9-4F42-91C4-F85881DF31AA}" type="presParOf" srcId="{65014A09-E11A-45E4-9321-1D2FAC1078A3}" destId="{959D6B81-C6CC-4E9C-BDC9-8EBE5718756B}" srcOrd="3" destOrd="0" presId="urn:microsoft.com/office/officeart/2005/8/layout/hProcess6"/>
    <dgm:cxn modelId="{FE662DE4-C0CF-4B46-9AE1-45B134681AF9}" type="presParOf" srcId="{65014A09-E11A-45E4-9321-1D2FAC1078A3}" destId="{ACF15E45-3627-4CBB-8892-0E680EF0A00C}" srcOrd="4" destOrd="0" presId="urn:microsoft.com/office/officeart/2005/8/layout/hProcess6"/>
    <dgm:cxn modelId="{B7A0CA91-C0B8-4F84-862D-BF269BD57F53}" type="presParOf" srcId="{ACF15E45-3627-4CBB-8892-0E680EF0A00C}" destId="{66B74EC9-A68B-4575-8C66-DEE1F6DCA045}" srcOrd="0" destOrd="0" presId="urn:microsoft.com/office/officeart/2005/8/layout/hProcess6"/>
    <dgm:cxn modelId="{851CD798-EE49-4A5F-9139-6A9AB4DFFE98}" type="presParOf" srcId="{ACF15E45-3627-4CBB-8892-0E680EF0A00C}" destId="{A7459CC9-667D-4D2C-9381-7B9F5941EDB4}" srcOrd="1" destOrd="0" presId="urn:microsoft.com/office/officeart/2005/8/layout/hProcess6"/>
    <dgm:cxn modelId="{550A0BAB-CE02-42A7-A784-75E61B49707C}" type="presParOf" srcId="{ACF15E45-3627-4CBB-8892-0E680EF0A00C}" destId="{2F8E7FF9-7D09-41E1-80B0-96470A833821}" srcOrd="2" destOrd="0" presId="urn:microsoft.com/office/officeart/2005/8/layout/hProcess6"/>
    <dgm:cxn modelId="{12EB2B82-13D3-4619-99C6-A9A79BF578CF}" type="presParOf" srcId="{ACF15E45-3627-4CBB-8892-0E680EF0A00C}" destId="{276EB7D0-2416-4422-B2FC-642F576B4C9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336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336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3366"/>
        </a:solidFill>
      </dgm:spPr>
      <dgm:t>
        <a:bodyPr/>
        <a:lstStyle/>
        <a:p>
          <a:pPr algn="ctr"/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Information from FAFSA, MSFAA, or MD One App is used to determine eligibility</a:t>
          </a:r>
          <a:endParaRPr lang="en-US" sz="22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336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Maryland’s priority deadline is March 1</a:t>
          </a:r>
          <a:r>
            <a:rPr lang="en-US" sz="24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E52FEA45-49FA-43B7-AA48-E931C8B21FA5}">
      <dgm:prSet phldrT="[Text]"/>
      <dgm:spPr>
        <a:solidFill>
          <a:srgbClr val="003366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include at least one MD school on the FAFSA to be considered for state aid</a:t>
          </a:r>
        </a:p>
      </dgm:t>
    </dgm:pt>
    <dgm:pt modelId="{686B9006-91F3-4E0C-9C62-2DD70E1EF9D7}" type="parTrans" cxnId="{5C236F6B-6EAF-4820-B455-0DF4C87B5A8C}">
      <dgm:prSet/>
      <dgm:spPr/>
      <dgm:t>
        <a:bodyPr/>
        <a:lstStyle/>
        <a:p>
          <a:endParaRPr lang="en-US"/>
        </a:p>
      </dgm:t>
    </dgm:pt>
    <dgm:pt modelId="{B75D0DC5-7375-410C-9680-628FDB2D90E9}" type="sibTrans" cxnId="{5C236F6B-6EAF-4820-B455-0DF4C87B5A8C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5"/>
      <dgm:spPr/>
    </dgm:pt>
    <dgm:pt modelId="{F3FB1A91-22BB-4DA1-AF64-CE0E19B66442}" type="pres">
      <dgm:prSet presAssocID="{2B54FCE8-71CC-4A21-B97C-1D94D4F2179D}" presName="parentText" presStyleLbl="node1" presStyleIdx="0" presStyleCnt="5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5"/>
      <dgm:spPr/>
    </dgm:pt>
    <dgm:pt modelId="{3CC87CCC-747F-46EF-ACDA-D74B276EBF50}" type="pres">
      <dgm:prSet presAssocID="{15472666-14FD-4E66-90A5-59282B796D60}" presName="parentText" presStyleLbl="node1" presStyleIdx="1" presStyleCnt="5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5"/>
      <dgm:spPr/>
    </dgm:pt>
    <dgm:pt modelId="{990CE03F-D81A-4093-A587-59A07ADA01CF}" type="pres">
      <dgm:prSet presAssocID="{B4014945-0B1F-4BCE-BB67-8F802D92601B}" presName="parentText" presStyleLbl="node1" presStyleIdx="2" presStyleCnt="5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5"/>
      <dgm:spPr/>
    </dgm:pt>
    <dgm:pt modelId="{D850D7B9-887F-4915-B301-2B1D6F79C9B6}" type="pres">
      <dgm:prSet presAssocID="{9C56D217-0ED6-463D-8B80-157636739DB4}" presName="parentText" presStyleLbl="node1" presStyleIdx="3" presStyleCnt="5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D1CFE19-54D8-4428-B184-A3411D16AC28}" type="pres">
      <dgm:prSet presAssocID="{4D9C7DA4-AB28-45DB-9A08-FB2F68F0D48F}" presName="spaceBetweenRectangles" presStyleCnt="0"/>
      <dgm:spPr/>
    </dgm:pt>
    <dgm:pt modelId="{B0E4CCFA-62FE-4054-92C6-68094B4C13ED}" type="pres">
      <dgm:prSet presAssocID="{E52FEA45-49FA-43B7-AA48-E931C8B21FA5}" presName="parentLin" presStyleCnt="0"/>
      <dgm:spPr/>
    </dgm:pt>
    <dgm:pt modelId="{FDA08C03-AC2E-498F-A02D-FA68647D50A6}" type="pres">
      <dgm:prSet presAssocID="{E52FEA45-49FA-43B7-AA48-E931C8B21FA5}" presName="parentLeftMargin" presStyleLbl="node1" presStyleIdx="3" presStyleCnt="5" custScaleX="128951"/>
      <dgm:spPr/>
    </dgm:pt>
    <dgm:pt modelId="{FEFA49FF-DDBE-4EC9-9D66-5A3E3742FACE}" type="pres">
      <dgm:prSet presAssocID="{E52FEA45-49FA-43B7-AA48-E931C8B21FA5}" presName="parentText" presStyleLbl="node1" presStyleIdx="4" presStyleCnt="5" custScaleX="129988">
        <dgm:presLayoutVars>
          <dgm:chMax val="0"/>
          <dgm:bulletEnabled val="1"/>
        </dgm:presLayoutVars>
      </dgm:prSet>
      <dgm:spPr/>
    </dgm:pt>
    <dgm:pt modelId="{96116A21-6F9B-4307-811B-6A4E356DF590}" type="pres">
      <dgm:prSet presAssocID="{E52FEA45-49FA-43B7-AA48-E931C8B21FA5}" presName="negativeSpace" presStyleCnt="0"/>
      <dgm:spPr/>
    </dgm:pt>
    <dgm:pt modelId="{3FD4CA25-5073-4051-8D1C-5D1797F7EF12}" type="pres">
      <dgm:prSet presAssocID="{E52FEA45-49FA-43B7-AA48-E931C8B21FA5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7D6A8D1E-C671-4D96-B68E-8BB9F2EC8ED0}" type="presOf" srcId="{E52FEA45-49FA-43B7-AA48-E931C8B21FA5}" destId="{FEFA49FF-DDBE-4EC9-9D66-5A3E3742FACE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5C236F6B-6EAF-4820-B455-0DF4C87B5A8C}" srcId="{75D25BAA-346E-44AD-993C-8C5CC4C668D9}" destId="{E52FEA45-49FA-43B7-AA48-E931C8B21FA5}" srcOrd="4" destOrd="0" parTransId="{686B9006-91F3-4E0C-9C62-2DD70E1EF9D7}" sibTransId="{B75D0DC5-7375-410C-9680-628FDB2D90E9}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9F4546C7-17EF-4FD9-9A9E-BBA6B0C71717}" type="presOf" srcId="{E52FEA45-49FA-43B7-AA48-E931C8B21FA5}" destId="{FDA08C03-AC2E-498F-A02D-FA68647D50A6}" srcOrd="0" destOrd="0" presId="urn:microsoft.com/office/officeart/2005/8/layout/list1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  <dgm:cxn modelId="{6890AF17-D464-4A8C-8F0E-B9BB842DE1C0}" type="presParOf" srcId="{CBEE55C5-32F6-4664-BC94-A0FA083DCAEA}" destId="{3D1CFE19-54D8-4428-B184-A3411D16AC28}" srcOrd="15" destOrd="0" presId="urn:microsoft.com/office/officeart/2005/8/layout/list1"/>
    <dgm:cxn modelId="{F7208C65-3942-44DE-A660-4F4D2C42B868}" type="presParOf" srcId="{CBEE55C5-32F6-4664-BC94-A0FA083DCAEA}" destId="{B0E4CCFA-62FE-4054-92C6-68094B4C13ED}" srcOrd="16" destOrd="0" presId="urn:microsoft.com/office/officeart/2005/8/layout/list1"/>
    <dgm:cxn modelId="{6053AE1B-742D-4A50-B26F-35509F20B396}" type="presParOf" srcId="{B0E4CCFA-62FE-4054-92C6-68094B4C13ED}" destId="{FDA08C03-AC2E-498F-A02D-FA68647D50A6}" srcOrd="0" destOrd="0" presId="urn:microsoft.com/office/officeart/2005/8/layout/list1"/>
    <dgm:cxn modelId="{9C3CB233-B1C3-4D03-A39D-37AEAD2EB58C}" type="presParOf" srcId="{B0E4CCFA-62FE-4054-92C6-68094B4C13ED}" destId="{FEFA49FF-DDBE-4EC9-9D66-5A3E3742FACE}" srcOrd="1" destOrd="0" presId="urn:microsoft.com/office/officeart/2005/8/layout/list1"/>
    <dgm:cxn modelId="{8DFF5026-A2DE-4254-B8EC-6C94F8FFCEEE}" type="presParOf" srcId="{CBEE55C5-32F6-4664-BC94-A0FA083DCAEA}" destId="{96116A21-6F9B-4307-811B-6A4E356DF590}" srcOrd="17" destOrd="0" presId="urn:microsoft.com/office/officeart/2005/8/layout/list1"/>
    <dgm:cxn modelId="{F040627C-E6F7-464B-AA02-F2569996D4C7}" type="presParOf" srcId="{CBEE55C5-32F6-4664-BC94-A0FA083DCAEA}" destId="{3FD4CA25-5073-4051-8D1C-5D1797F7EF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F2B80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F2B80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F2B80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F2B80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66006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66006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66006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for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The student’s employer may offer </a:t>
          </a:r>
        </a:p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educational benefits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22C2-49D5-432C-87DC-A3ADD8C748E5}">
      <dsp:nvSpPr>
        <dsp:cNvPr id="0" name=""/>
        <dsp:cNvSpPr/>
      </dsp:nvSpPr>
      <dsp:spPr>
        <a:xfrm>
          <a:off x="1226340" y="0"/>
          <a:ext cx="3138220" cy="2743200"/>
        </a:xfrm>
        <a:prstGeom prst="rightArrow">
          <a:avLst>
            <a:gd name="adj1" fmla="val 70000"/>
            <a:gd name="adj2" fmla="val 50000"/>
          </a:avLst>
        </a:prstGeom>
        <a:solidFill>
          <a:srgbClr val="009999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Create FSA IDs</a:t>
          </a:r>
        </a:p>
      </dsp:txBody>
      <dsp:txXfrm>
        <a:off x="2010896" y="411480"/>
        <a:ext cx="1529882" cy="1920240"/>
      </dsp:txXfrm>
    </dsp:sp>
    <dsp:sp modelId="{B1203691-F854-4A2E-ABAD-30136E4B0CEB}">
      <dsp:nvSpPr>
        <dsp:cNvPr id="0" name=""/>
        <dsp:cNvSpPr/>
      </dsp:nvSpPr>
      <dsp:spPr>
        <a:xfrm>
          <a:off x="441785" y="587044"/>
          <a:ext cx="1569110" cy="1569110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Now</a:t>
          </a:r>
          <a:endParaRPr lang="en-US" sz="1800" b="1" kern="1200" dirty="0"/>
        </a:p>
      </dsp:txBody>
      <dsp:txXfrm>
        <a:off x="671576" y="816835"/>
        <a:ext cx="1109528" cy="1109528"/>
      </dsp:txXfrm>
    </dsp:sp>
    <dsp:sp modelId="{DE9BF1A7-853F-4F2D-82FF-9B17AA8E248E}">
      <dsp:nvSpPr>
        <dsp:cNvPr id="0" name=""/>
        <dsp:cNvSpPr/>
      </dsp:nvSpPr>
      <dsp:spPr>
        <a:xfrm>
          <a:off x="5359769" y="0"/>
          <a:ext cx="3138220" cy="2743200"/>
        </a:xfrm>
        <a:prstGeom prst="rightArrow">
          <a:avLst>
            <a:gd name="adj1" fmla="val 70000"/>
            <a:gd name="adj2" fmla="val 50000"/>
          </a:avLst>
        </a:prstGeom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228600" lvl="1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Submit the FAFSA</a:t>
          </a:r>
        </a:p>
      </dsp:txBody>
      <dsp:txXfrm>
        <a:off x="6144324" y="411480"/>
        <a:ext cx="1529882" cy="1920240"/>
      </dsp:txXfrm>
    </dsp:sp>
    <dsp:sp modelId="{E1D70698-6903-4A45-B800-9C49B6A40268}">
      <dsp:nvSpPr>
        <dsp:cNvPr id="0" name=""/>
        <dsp:cNvSpPr/>
      </dsp:nvSpPr>
      <dsp:spPr>
        <a:xfrm>
          <a:off x="4575213" y="587044"/>
          <a:ext cx="1569110" cy="1569110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December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?</a:t>
          </a:r>
        </a:p>
      </dsp:txBody>
      <dsp:txXfrm>
        <a:off x="4805004" y="816835"/>
        <a:ext cx="1109528" cy="1109528"/>
      </dsp:txXfrm>
    </dsp:sp>
    <dsp:sp modelId="{A7459CC9-667D-4D2C-9381-7B9F5941EDB4}">
      <dsp:nvSpPr>
        <dsp:cNvPr id="0" name=""/>
        <dsp:cNvSpPr/>
      </dsp:nvSpPr>
      <dsp:spPr>
        <a:xfrm>
          <a:off x="9493197" y="0"/>
          <a:ext cx="3138220" cy="2743200"/>
        </a:xfrm>
        <a:prstGeom prst="rightArrow">
          <a:avLst>
            <a:gd name="adj1" fmla="val 70000"/>
            <a:gd name="adj2" fmla="val 50000"/>
          </a:avLst>
        </a:prstGeom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FAFSA data available to schools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FAFSA Submission Summary available to students</a:t>
          </a:r>
        </a:p>
      </dsp:txBody>
      <dsp:txXfrm>
        <a:off x="10277752" y="411480"/>
        <a:ext cx="1529882" cy="1920240"/>
      </dsp:txXfrm>
    </dsp:sp>
    <dsp:sp modelId="{276EB7D0-2416-4422-B2FC-642F576B4C98}">
      <dsp:nvSpPr>
        <dsp:cNvPr id="0" name=""/>
        <dsp:cNvSpPr/>
      </dsp:nvSpPr>
      <dsp:spPr>
        <a:xfrm>
          <a:off x="8708642" y="587044"/>
          <a:ext cx="1569110" cy="1569110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Late January</a:t>
          </a:r>
        </a:p>
      </dsp:txBody>
      <dsp:txXfrm>
        <a:off x="8938433" y="816835"/>
        <a:ext cx="1109528" cy="1109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22C2-49D5-432C-87DC-A3ADD8C748E5}">
      <dsp:nvSpPr>
        <dsp:cNvPr id="0" name=""/>
        <dsp:cNvSpPr/>
      </dsp:nvSpPr>
      <dsp:spPr>
        <a:xfrm>
          <a:off x="1226340" y="0"/>
          <a:ext cx="3138220" cy="2743200"/>
        </a:xfrm>
        <a:prstGeom prst="rightArrow">
          <a:avLst>
            <a:gd name="adj1" fmla="val 70000"/>
            <a:gd name="adj2" fmla="val 50000"/>
          </a:avLst>
        </a:prstGeom>
        <a:solidFill>
          <a:srgbClr val="009999">
            <a:alpha val="25098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Create FSA IDs</a:t>
          </a:r>
        </a:p>
      </dsp:txBody>
      <dsp:txXfrm>
        <a:off x="2010896" y="411480"/>
        <a:ext cx="1529882" cy="1920240"/>
      </dsp:txXfrm>
    </dsp:sp>
    <dsp:sp modelId="{B1203691-F854-4A2E-ABAD-30136E4B0CEB}">
      <dsp:nvSpPr>
        <dsp:cNvPr id="0" name=""/>
        <dsp:cNvSpPr/>
      </dsp:nvSpPr>
      <dsp:spPr>
        <a:xfrm>
          <a:off x="441785" y="587044"/>
          <a:ext cx="1569110" cy="1569110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Prior to Oct.1 </a:t>
          </a:r>
          <a:endParaRPr lang="en-US" sz="1400" b="1" kern="1200" dirty="0"/>
        </a:p>
      </dsp:txBody>
      <dsp:txXfrm>
        <a:off x="671576" y="816835"/>
        <a:ext cx="1109528" cy="1109528"/>
      </dsp:txXfrm>
    </dsp:sp>
    <dsp:sp modelId="{DE9BF1A7-853F-4F2D-82FF-9B17AA8E248E}">
      <dsp:nvSpPr>
        <dsp:cNvPr id="0" name=""/>
        <dsp:cNvSpPr/>
      </dsp:nvSpPr>
      <dsp:spPr>
        <a:xfrm>
          <a:off x="5359769" y="0"/>
          <a:ext cx="3138220" cy="2743200"/>
        </a:xfrm>
        <a:prstGeom prst="rightArrow">
          <a:avLst>
            <a:gd name="adj1" fmla="val 70000"/>
            <a:gd name="adj2" fmla="val 50000"/>
          </a:avLst>
        </a:prstGeom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228600" lvl="1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Submit the FAFSA</a:t>
          </a:r>
        </a:p>
      </dsp:txBody>
      <dsp:txXfrm>
        <a:off x="6144324" y="411480"/>
        <a:ext cx="1529882" cy="1920240"/>
      </dsp:txXfrm>
    </dsp:sp>
    <dsp:sp modelId="{E1D70698-6903-4A45-B800-9C49B6A40268}">
      <dsp:nvSpPr>
        <dsp:cNvPr id="0" name=""/>
        <dsp:cNvSpPr/>
      </dsp:nvSpPr>
      <dsp:spPr>
        <a:xfrm>
          <a:off x="4575213" y="587044"/>
          <a:ext cx="1569110" cy="1569110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Oct.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1</a:t>
          </a:r>
        </a:p>
      </dsp:txBody>
      <dsp:txXfrm>
        <a:off x="4805004" y="816835"/>
        <a:ext cx="1109528" cy="1109528"/>
      </dsp:txXfrm>
    </dsp:sp>
    <dsp:sp modelId="{A7459CC9-667D-4D2C-9381-7B9F5941EDB4}">
      <dsp:nvSpPr>
        <dsp:cNvPr id="0" name=""/>
        <dsp:cNvSpPr/>
      </dsp:nvSpPr>
      <dsp:spPr>
        <a:xfrm>
          <a:off x="9493197" y="0"/>
          <a:ext cx="3138220" cy="2743200"/>
        </a:xfrm>
        <a:prstGeom prst="rightArrow">
          <a:avLst>
            <a:gd name="adj1" fmla="val 70000"/>
            <a:gd name="adj2" fmla="val 50000"/>
          </a:avLst>
        </a:prstGeom>
        <a:solidFill>
          <a:srgbClr val="009999">
            <a:alpha val="25098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FAFSA data available to schools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FAFSA Submission Summary available to students</a:t>
          </a:r>
        </a:p>
      </dsp:txBody>
      <dsp:txXfrm>
        <a:off x="10277752" y="411480"/>
        <a:ext cx="1529882" cy="1920240"/>
      </dsp:txXfrm>
    </dsp:sp>
    <dsp:sp modelId="{276EB7D0-2416-4422-B2FC-642F576B4C98}">
      <dsp:nvSpPr>
        <dsp:cNvPr id="0" name=""/>
        <dsp:cNvSpPr/>
      </dsp:nvSpPr>
      <dsp:spPr>
        <a:xfrm>
          <a:off x="8708642" y="587044"/>
          <a:ext cx="1569110" cy="1569110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After FAFSA is submitted</a:t>
          </a:r>
        </a:p>
      </dsp:txBody>
      <dsp:txXfrm>
        <a:off x="8938433" y="816835"/>
        <a:ext cx="1109528" cy="1109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35557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1339"/>
          <a:ext cx="7772418" cy="7084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apply</a:t>
          </a:r>
          <a:endParaRPr lang="en-US" sz="2400" kern="1200" dirty="0"/>
        </a:p>
      </dsp:txBody>
      <dsp:txXfrm>
        <a:off x="465115" y="35924"/>
        <a:ext cx="7703248" cy="639310"/>
      </dsp:txXfrm>
    </dsp:sp>
    <dsp:sp modelId="{35237E15-EC5D-4841-92AD-9EEF37C193D8}">
      <dsp:nvSpPr>
        <dsp:cNvPr id="0" name=""/>
        <dsp:cNvSpPr/>
      </dsp:nvSpPr>
      <dsp:spPr>
        <a:xfrm>
          <a:off x="0" y="144421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089979"/>
          <a:ext cx="7772418" cy="7084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need</a:t>
          </a:r>
          <a:endParaRPr lang="en-US" sz="2400" kern="1200" dirty="0"/>
        </a:p>
      </dsp:txBody>
      <dsp:txXfrm>
        <a:off x="465115" y="1124564"/>
        <a:ext cx="7703248" cy="639310"/>
      </dsp:txXfrm>
    </dsp:sp>
    <dsp:sp modelId="{FF206E91-820A-494B-9F17-5730EDA45F3D}">
      <dsp:nvSpPr>
        <dsp:cNvPr id="0" name=""/>
        <dsp:cNvSpPr/>
      </dsp:nvSpPr>
      <dsp:spPr>
        <a:xfrm>
          <a:off x="0" y="253285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178619"/>
          <a:ext cx="7772418" cy="7084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Information from FAFSA, MSFAA, or MD One App is used to determine eligibility</a:t>
          </a:r>
          <a:endParaRPr lang="en-US" sz="2200" kern="1200" dirty="0"/>
        </a:p>
      </dsp:txBody>
      <dsp:txXfrm>
        <a:off x="465115" y="2213204"/>
        <a:ext cx="7703248" cy="639310"/>
      </dsp:txXfrm>
    </dsp:sp>
    <dsp:sp modelId="{778C2142-6B6C-4AF9-9B50-FEE5414E21E6}">
      <dsp:nvSpPr>
        <dsp:cNvPr id="0" name=""/>
        <dsp:cNvSpPr/>
      </dsp:nvSpPr>
      <dsp:spPr>
        <a:xfrm>
          <a:off x="0" y="362149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267259"/>
          <a:ext cx="7772418" cy="7084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Maryland’s priority deadline is March 1</a:t>
          </a:r>
          <a:r>
            <a:rPr lang="en-US" sz="24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65115" y="3301844"/>
        <a:ext cx="7703248" cy="639310"/>
      </dsp:txXfrm>
    </dsp:sp>
    <dsp:sp modelId="{3FD4CA25-5073-4051-8D1C-5D1797F7EF12}">
      <dsp:nvSpPr>
        <dsp:cNvPr id="0" name=""/>
        <dsp:cNvSpPr/>
      </dsp:nvSpPr>
      <dsp:spPr>
        <a:xfrm>
          <a:off x="0" y="471013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A49FF-DDBE-4EC9-9D66-5A3E3742FACE}">
      <dsp:nvSpPr>
        <dsp:cNvPr id="0" name=""/>
        <dsp:cNvSpPr/>
      </dsp:nvSpPr>
      <dsp:spPr>
        <a:xfrm>
          <a:off x="555172" y="4355899"/>
          <a:ext cx="7834922" cy="7084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Must include at least one MD school on the FAFSA to be considered for state aid</a:t>
          </a:r>
        </a:p>
      </dsp:txBody>
      <dsp:txXfrm>
        <a:off x="589757" y="4390484"/>
        <a:ext cx="7765752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F2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F2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F2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F2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for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The student’s employer may offer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educational benefits</a:t>
          </a:r>
        </a:p>
      </dsp:txBody>
      <dsp:txXfrm>
        <a:off x="506906" y="2482457"/>
        <a:ext cx="7619666" cy="14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D408-0707-4AD9-A170-59FA8FF70BB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1056-D028-4D96-B1F3-DA145C12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08401-250F-AD42-82C3-65BD4C8CE3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08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1056-D028-4D96-B1F3-DA145C122C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1056-D028-4D96-B1F3-DA145C122C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98BB63-0AD8-4C4E-897A-328C788A7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A5CA0-001F-6C4E-876F-AE537823B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3735" y="721325"/>
            <a:ext cx="4304530" cy="47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40591"/>
            <a:ext cx="9144000" cy="1169372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174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17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24A9925B-F95C-414A-985A-10B3C4B58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13" r="248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66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2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75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Left Caption - Lar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18AF71B-B828-6447-B2F2-A303D306E1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2984" y="0"/>
            <a:ext cx="812901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F2F11DF-D1B9-3040-8A58-20280F745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4062985" cy="6858001"/>
          </a:xfrm>
          <a:prstGeom prst="rect">
            <a:avLst/>
          </a:prstGeom>
          <a:solidFill>
            <a:srgbClr val="122E5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2365708"/>
      </p:ext>
    </p:extLst>
  </p:cSld>
  <p:clrMapOvr>
    <a:masterClrMapping/>
  </p:clrMapOvr>
  <p:transition spd="slow" advClick="0" advTm="700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485E2D-7B64-C244-8E9F-8D8E6CF64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B34E93-919A-3441-A995-8E1DCE4163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3735" y="5685211"/>
            <a:ext cx="4304530" cy="47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21373406">
            <a:off x="2015350" y="1855777"/>
            <a:ext cx="5698034" cy="745203"/>
          </a:xfrm>
        </p:spPr>
        <p:txBody>
          <a:bodyPr anchor="b">
            <a:noAutofit/>
          </a:bodyPr>
          <a:lstStyle>
            <a:lvl1pPr algn="ctr">
              <a:defRPr sz="4400" b="0" i="0">
                <a:solidFill>
                  <a:schemeClr val="bg1"/>
                </a:solidFill>
                <a:latin typeface="Chaparral Pro" panose="02060503040505020203" pitchFamily="18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Experience something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351019">
            <a:off x="4722040" y="2515366"/>
            <a:ext cx="6188894" cy="1499194"/>
          </a:xfrm>
        </p:spPr>
        <p:txBody>
          <a:bodyPr>
            <a:noAutofit/>
          </a:bodyPr>
          <a:lstStyle>
            <a:lvl1pPr marL="0" indent="0" algn="l">
              <a:buNone/>
              <a:defRPr sz="13000" spc="-150">
                <a:solidFill>
                  <a:schemeClr val="bg1"/>
                </a:solidFill>
                <a:latin typeface="Angelin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59613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81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4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9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A5BD8C4-D4FB-3F41-881E-EEA54A63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3333"/>
          <a:stretch/>
        </p:blipFill>
        <p:spPr>
          <a:xfrm>
            <a:off x="0" y="0"/>
            <a:ext cx="12192000" cy="114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66" y="45733"/>
            <a:ext cx="10515600" cy="11293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66" y="1573141"/>
            <a:ext cx="10515600" cy="4351338"/>
          </a:xfrm>
        </p:spPr>
        <p:txBody>
          <a:bodyPr/>
          <a:lstStyle>
            <a:lvl1pP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97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43B27-9B30-9545-BAB7-CCF3DD7B6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333"/>
          <a:stretch/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66" y="45733"/>
            <a:ext cx="10515600" cy="11293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66" y="1573141"/>
            <a:ext cx="10515600" cy="4351338"/>
          </a:xfrm>
        </p:spPr>
        <p:txBody>
          <a:bodyPr/>
          <a:lstStyle>
            <a:lvl1pP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9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1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86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50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24A9925B-F95C-414A-985A-10B3C4B58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yriad Pro Light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9FE5-1C3A-4BF9-8FA5-89D82F718EF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C50C-6E02-41E9-9DA7-8BF81E59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OtS0SnscM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aid.gov/loan-simulator/" TargetMode="External"/><Relationship Id="rId3" Type="http://schemas.openxmlformats.org/officeDocument/2006/relationships/hyperlink" Target="https://studentaid.gov/understand-aid/types/loans#how-much-money-can-i-borrow-in-federal-student-loans" TargetMode="External"/><Relationship Id="rId7" Type="http://schemas.openxmlformats.org/officeDocument/2006/relationships/hyperlink" Target="https://www.youtube.com/watch?v=mTHtn0FRMWw&amp;feature=youtu.b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udentaid.gov/sites/default/files/federal-loan-programs.pdf" TargetMode="External"/><Relationship Id="rId5" Type="http://schemas.openxmlformats.org/officeDocument/2006/relationships/hyperlink" Target="https://studentaid.gov/understand-aid/types/loans/interest-rates" TargetMode="External"/><Relationship Id="rId4" Type="http://schemas.openxmlformats.org/officeDocument/2006/relationships/hyperlink" Target="https://studentaid.gov/understand-aid/types/loans/plu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notreply@maryland.gov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hec.maryland.gov/Pages/MSFAA-FAQS.asp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mdcaps.mhec.state.md.us/MDCAPS/login.aspx?c=-8585016337458417438&amp;ReturnUrl=/MDCAPS/int/FinAid/index.aspx" TargetMode="External"/><Relationship Id="rId4" Type="http://schemas.openxmlformats.org/officeDocument/2006/relationships/hyperlink" Target="https://mhec.maryland.gov/preparing/Pages/FinancialAid/descriptions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lect.net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frederickcountygives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yscholly.com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hyperlink" Target="https://www.fastweb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file.collegeboard.org/profile/ppi/participatingInstitutions.aspx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bigfuture.collegeboard.org/pay-for-college/bigfuture-scholarships" TargetMode="External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Workforce_Development/AidRequest" TargetMode="External"/><Relationship Id="rId2" Type="http://schemas.openxmlformats.org/officeDocument/2006/relationships/hyperlink" Target="https://frederick.augusoft.net/index.cfm?fuseaction=101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frederick.edu/financial-services/financial-aid-landing.aspx#calendar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90DA-0B89-1940-8932-C3DE29544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5AED9-FE92-974F-9737-EF25D38BE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6454"/>
            <a:ext cx="9144000" cy="19983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Shelby Hill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She/Her/Ella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Director of Financial Aid Scholarships &amp; Outreach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Generation College Graduate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9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Contributors</a:t>
            </a:r>
          </a:p>
        </p:txBody>
      </p:sp>
      <p:pic>
        <p:nvPicPr>
          <p:cNvPr id="3" name="ROtS0SnscM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10890" y="2181885"/>
            <a:ext cx="6420529" cy="37644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E5DB37-C591-C7DB-D85C-E13CF19C7446}"/>
              </a:ext>
            </a:extLst>
          </p:cNvPr>
          <p:cNvSpPr/>
          <p:nvPr/>
        </p:nvSpPr>
        <p:spPr>
          <a:xfrm>
            <a:off x="285466" y="1865014"/>
            <a:ext cx="4458550" cy="449957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E2738-85FA-A597-3C68-111029F3A2DD}"/>
              </a:ext>
            </a:extLst>
          </p:cNvPr>
          <p:cNvSpPr txBox="1"/>
          <p:nvPr/>
        </p:nvSpPr>
        <p:spPr>
          <a:xfrm>
            <a:off x="560581" y="2001899"/>
            <a:ext cx="41834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Single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Married Biological/Adoptive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Parent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Parent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Remarried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Biological</a:t>
            </a:r>
            <a:r>
              <a:rPr lang="en-US">
                <a:solidFill>
                  <a:schemeClr val="bg1"/>
                </a:solidFill>
              </a:rPr>
              <a:t>/Adoptive </a:t>
            </a:r>
            <a:r>
              <a:rPr lang="en-US" dirty="0">
                <a:solidFill>
                  <a:schemeClr val="bg1"/>
                </a:solidFill>
              </a:rPr>
              <a:t>Parent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Step-Parent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Parent(s) who provide the most financial support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complete the FAFSA.</a:t>
            </a:r>
          </a:p>
        </p:txBody>
      </p:sp>
    </p:spTree>
    <p:extLst>
      <p:ext uri="{BB962C8B-B14F-4D97-AF65-F5344CB8AC3E}">
        <p14:creationId xmlns:p14="http://schemas.microsoft.com/office/powerpoint/2010/main" val="16071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66" y="45733"/>
            <a:ext cx="11484776" cy="11293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FUTURE Act Direct Data Exchange (FA-DDX)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5466" y="1571846"/>
            <a:ext cx="6211027" cy="490338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Allows for an individual’s federal tax information (FTI) to be directly transferred from the IRS to the FAFSA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Consent is required by all contributors on FAFSA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IRS transfers information to populate FAFSA income questions for most tax filers</a:t>
            </a:r>
          </a:p>
        </p:txBody>
      </p:sp>
      <p:pic>
        <p:nvPicPr>
          <p:cNvPr id="5" name="Picture 4" descr="Tax Return - 1040 | A indvidual US income tax return - 1040 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1" y="2041451"/>
            <a:ext cx="4607441" cy="34555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04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Determining Dependency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74" y="1279569"/>
            <a:ext cx="5436227" cy="54295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89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Special Circumstances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33236" y="1514145"/>
            <a:ext cx="8374009" cy="4949525"/>
            <a:chOff x="277887" y="-179353"/>
            <a:chExt cx="8569895" cy="5856935"/>
          </a:xfrm>
        </p:grpSpPr>
        <p:sp>
          <p:nvSpPr>
            <p:cNvPr id="6" name="Cloud Callout 5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7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loud Callout 7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01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Unusual Circumstances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49946" y="1931548"/>
            <a:ext cx="8571002" cy="4347837"/>
            <a:chOff x="381000" y="532644"/>
            <a:chExt cx="8771496" cy="5144938"/>
          </a:xfrm>
        </p:grpSpPr>
        <p:sp>
          <p:nvSpPr>
            <p:cNvPr id="4" name="Cloud Callout 3"/>
            <p:cNvSpPr/>
            <p:nvPr/>
          </p:nvSpPr>
          <p:spPr>
            <a:xfrm>
              <a:off x="6399225" y="613675"/>
              <a:ext cx="2753271" cy="2057400"/>
            </a:xfrm>
            <a:prstGeom prst="cloudCallout">
              <a:avLst>
                <a:gd name="adj1" fmla="val -16614"/>
                <a:gd name="adj2" fmla="val 12821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Emancipated Minor / Legal Guardianship</a:t>
              </a:r>
            </a:p>
          </p:txBody>
        </p:sp>
        <p:pic>
          <p:nvPicPr>
            <p:cNvPr id="5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loud Callout 6"/>
            <p:cNvSpPr/>
            <p:nvPr/>
          </p:nvSpPr>
          <p:spPr>
            <a:xfrm>
              <a:off x="3081402" y="532644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Orphaned at age 13 or older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646208" y="2193370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Incarceration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1578925" y="1320882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Foster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74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What Happens Next?</a:t>
            </a:r>
            <a:r>
              <a:rPr lang="en-US" b="0" dirty="0"/>
              <a:t>  </a:t>
            </a:r>
            <a:endParaRPr lang="en-US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5466" y="1552074"/>
            <a:ext cx="6981608" cy="530592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Schools you listed on your FAFSA will receive your FAFSA information</a:t>
            </a:r>
          </a:p>
          <a:p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Look for communications from those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Follow-up with the financial aid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Review financial aid page of institution’s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Know the deadlines for each institution</a:t>
            </a:r>
          </a:p>
        </p:txBody>
      </p:sp>
    </p:spTree>
    <p:extLst>
      <p:ext uri="{BB962C8B-B14F-4D97-AF65-F5344CB8AC3E}">
        <p14:creationId xmlns:p14="http://schemas.microsoft.com/office/powerpoint/2010/main" val="14952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FAFSA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047569-7378-2331-BB8C-384661BFD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798748"/>
              </p:ext>
            </p:extLst>
          </p:nvPr>
        </p:nvGraphicFramePr>
        <p:xfrm>
          <a:off x="-440602" y="2268685"/>
          <a:ext cx="13073204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D415541-D8E5-D70B-D760-74764E8A9E8B}"/>
              </a:ext>
            </a:extLst>
          </p:cNvPr>
          <p:cNvGrpSpPr/>
          <p:nvPr/>
        </p:nvGrpSpPr>
        <p:grpSpPr>
          <a:xfrm>
            <a:off x="57952" y="1528174"/>
            <a:ext cx="2603767" cy="635609"/>
            <a:chOff x="285466" y="4725908"/>
            <a:chExt cx="2665964" cy="7333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71C9953-D9C5-4659-B51A-6A4D6B66E8E2}"/>
                </a:ext>
              </a:extLst>
            </p:cNvPr>
            <p:cNvSpPr/>
            <p:nvPr/>
          </p:nvSpPr>
          <p:spPr>
            <a:xfrm>
              <a:off x="285466" y="4725909"/>
              <a:ext cx="2665964" cy="733331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en-US" sz="36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3F6B30-954C-A959-EAA5-A1C32FB56A5D}"/>
                </a:ext>
              </a:extLst>
            </p:cNvPr>
            <p:cNvSpPr txBox="1"/>
            <p:nvPr/>
          </p:nvSpPr>
          <p:spPr>
            <a:xfrm>
              <a:off x="491291" y="4725908"/>
              <a:ext cx="225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2024-2025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40BEE8-70A2-0E09-4EA1-28C4BEF1BEEB}"/>
              </a:ext>
            </a:extLst>
          </p:cNvPr>
          <p:cNvGrpSpPr/>
          <p:nvPr/>
        </p:nvGrpSpPr>
        <p:grpSpPr>
          <a:xfrm>
            <a:off x="285466" y="5232911"/>
            <a:ext cx="11642756" cy="1389754"/>
            <a:chOff x="285466" y="4725909"/>
            <a:chExt cx="2665964" cy="35006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EA8749-3819-A328-C5BA-5A5901554DFE}"/>
                </a:ext>
              </a:extLst>
            </p:cNvPr>
            <p:cNvSpPr/>
            <p:nvPr/>
          </p:nvSpPr>
          <p:spPr>
            <a:xfrm>
              <a:off x="285466" y="4725909"/>
              <a:ext cx="2665964" cy="3455605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en-US" sz="3600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227EA-9C21-9958-3B3B-7425FA63C7F6}"/>
                </a:ext>
              </a:extLst>
            </p:cNvPr>
            <p:cNvSpPr txBox="1"/>
            <p:nvPr/>
          </p:nvSpPr>
          <p:spPr>
            <a:xfrm>
              <a:off x="317153" y="4892948"/>
              <a:ext cx="2254313" cy="333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Keep in Mind: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Maryland’s Priority Deadline is March 1</a:t>
              </a:r>
              <a:r>
                <a:rPr lang="en-US" sz="2400" baseline="30000" dirty="0">
                  <a:solidFill>
                    <a:schemeClr val="bg1"/>
                  </a:solidFill>
                </a:rPr>
                <a:t>st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Schools will have priority deadlines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49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FAFSA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047569-7378-2331-BB8C-384661BFD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93922"/>
              </p:ext>
            </p:extLst>
          </p:nvPr>
        </p:nvGraphicFramePr>
        <p:xfrm>
          <a:off x="-440602" y="2268685"/>
          <a:ext cx="13073204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D415541-D8E5-D70B-D760-74764E8A9E8B}"/>
              </a:ext>
            </a:extLst>
          </p:cNvPr>
          <p:cNvGrpSpPr/>
          <p:nvPr/>
        </p:nvGrpSpPr>
        <p:grpSpPr>
          <a:xfrm>
            <a:off x="57952" y="1528174"/>
            <a:ext cx="11870270" cy="635609"/>
            <a:chOff x="285466" y="4725908"/>
            <a:chExt cx="2665964" cy="7333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71C9953-D9C5-4659-B51A-6A4D6B66E8E2}"/>
                </a:ext>
              </a:extLst>
            </p:cNvPr>
            <p:cNvSpPr/>
            <p:nvPr/>
          </p:nvSpPr>
          <p:spPr>
            <a:xfrm>
              <a:off x="285466" y="4725909"/>
              <a:ext cx="2665964" cy="733331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en-US" sz="36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3F6B30-954C-A959-EAA5-A1C32FB56A5D}"/>
                </a:ext>
              </a:extLst>
            </p:cNvPr>
            <p:cNvSpPr txBox="1"/>
            <p:nvPr/>
          </p:nvSpPr>
          <p:spPr>
            <a:xfrm>
              <a:off x="307017" y="4725908"/>
              <a:ext cx="2438587" cy="67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Future Academic Years Beyond 2024-2025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40BEE8-70A2-0E09-4EA1-28C4BEF1BEEB}"/>
              </a:ext>
            </a:extLst>
          </p:cNvPr>
          <p:cNvGrpSpPr/>
          <p:nvPr/>
        </p:nvGrpSpPr>
        <p:grpSpPr>
          <a:xfrm>
            <a:off x="285466" y="5232911"/>
            <a:ext cx="11642756" cy="1389754"/>
            <a:chOff x="285466" y="4725909"/>
            <a:chExt cx="2665964" cy="35006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EA8749-3819-A328-C5BA-5A5901554DFE}"/>
                </a:ext>
              </a:extLst>
            </p:cNvPr>
            <p:cNvSpPr/>
            <p:nvPr/>
          </p:nvSpPr>
          <p:spPr>
            <a:xfrm>
              <a:off x="285466" y="4725909"/>
              <a:ext cx="2665964" cy="3455605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endParaRPr lang="en-US" sz="3600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227EA-9C21-9958-3B3B-7425FA63C7F6}"/>
                </a:ext>
              </a:extLst>
            </p:cNvPr>
            <p:cNvSpPr txBox="1"/>
            <p:nvPr/>
          </p:nvSpPr>
          <p:spPr>
            <a:xfrm>
              <a:off x="317153" y="4892948"/>
              <a:ext cx="2254313" cy="333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Keep in Mind: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Maryland’s Priority Deadline is March 1</a:t>
              </a:r>
              <a:r>
                <a:rPr lang="en-US" sz="2400" baseline="30000" dirty="0">
                  <a:solidFill>
                    <a:schemeClr val="bg1"/>
                  </a:solidFill>
                </a:rPr>
                <a:t>st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Schools will have priority deadlines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37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Borrowing Student Loans</a:t>
            </a:r>
          </a:p>
        </p:txBody>
      </p:sp>
      <p:pic>
        <p:nvPicPr>
          <p:cNvPr id="3" name="Picture 2" descr="ARRA News Service: Myths of Student-Loan Deb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47" y="4104167"/>
            <a:ext cx="4316928" cy="26261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9351" y="1419726"/>
            <a:ext cx="11241024" cy="51856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Students must be enrolled at least half-time (six or more required credits) in an eligible program to borrow federal student loans</a:t>
            </a: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There are </a:t>
            </a:r>
            <a:r>
              <a:rPr lang="en-US" sz="2400" dirty="0">
                <a:latin typeface="+mn-lt"/>
                <a:cs typeface="Arial" panose="020B0604020202020204" pitchFamily="34" charset="0"/>
                <a:hlinkClick r:id="rId3"/>
              </a:rPr>
              <a:t>annual loan limits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  <a:hlinkClick r:id="rId4"/>
              </a:rPr>
              <a:t>Parent PLUS Loans</a:t>
            </a:r>
            <a:r>
              <a:rPr lang="en-US" sz="2400" dirty="0">
                <a:cs typeface="Arial" panose="020B0604020202020204" pitchFamily="34" charset="0"/>
              </a:rPr>
              <a:t> – credit-based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Loans must be repaid with </a:t>
            </a:r>
            <a:r>
              <a:rPr lang="en-US" sz="2400" dirty="0">
                <a:latin typeface="+mn-lt"/>
                <a:cs typeface="Arial" panose="020B0604020202020204" pitchFamily="34" charset="0"/>
                <a:hlinkClick r:id="rId5"/>
              </a:rPr>
              <a:t>interest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  <a:hlinkClick r:id="rId6"/>
              </a:rPr>
              <a:t>Different types of loans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(subsidized vs. unsubsidized)</a:t>
            </a: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  <a:hlinkClick r:id="rId7"/>
              </a:rPr>
              <a:t>Borrow responsibly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  <a:hlinkClick r:id="rId8"/>
              </a:rPr>
              <a:t>Loan Simulator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73152"/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Loan forgiveness is not promised!</a:t>
            </a:r>
          </a:p>
          <a:p>
            <a:pPr marL="530352" indent="-4572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Arial" panose="020B0604020202020204" pitchFamily="34" charset="0"/>
            </a:endParaRPr>
          </a:p>
          <a:p>
            <a:pPr marL="530352" indent="-4572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3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Did you know? </a:t>
            </a:r>
            <a:r>
              <a:rPr lang="en-US" b="0" dirty="0"/>
              <a:t> 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466" y="1648974"/>
            <a:ext cx="60190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Students must comply with different policies to maintain eligibility for aid. Examples include:​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Satisfactory Academic Progress (SAP)​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GPA &amp; Completion Rate ​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to Title IV (R2T4)​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Aid can be returned if deemed unearned​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verified for Federal Student Aid (FSA) eligibility ​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Courses Not Used (CNU)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may only receive certain types of aid for courses required of their degree program</a:t>
            </a:r>
          </a:p>
        </p:txBody>
      </p:sp>
      <p:pic>
        <p:nvPicPr>
          <p:cNvPr id="3" name="Picture 2" descr="Editorial: Rich Kids Get More Financial Aid In College Than Poor Kid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88" y="2184599"/>
            <a:ext cx="4809623" cy="3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Agenda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70539"/>
              </p:ext>
            </p:extLst>
          </p:nvPr>
        </p:nvGraphicFramePr>
        <p:xfrm>
          <a:off x="0" y="4738213"/>
          <a:ext cx="12192000" cy="211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59837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19210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600011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709125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553065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3792292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42787"/>
                  </a:ext>
                </a:extLst>
              </a:tr>
              <a:tr h="16157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Financial Aid Basics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Federal Student Aid &amp; the FAFSA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Aid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Institutional Aid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Private Aid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Aid from Employers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8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6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10" y="45733"/>
            <a:ext cx="11906534" cy="11293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State Aid </a:t>
            </a:r>
            <a:br>
              <a:rPr lang="en-US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13265"/>
              </p:ext>
            </p:extLst>
          </p:nvPr>
        </p:nvGraphicFramePr>
        <p:xfrm>
          <a:off x="1440711" y="1414130"/>
          <a:ext cx="8610600" cy="531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6610" y="45733"/>
            <a:ext cx="11906534" cy="11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yriad Pro Light" panose="020B0503030403020204" pitchFamily="34" charset="0"/>
                <a:ea typeface="+mj-ea"/>
                <a:cs typeface="+mj-cs"/>
              </a:defRPr>
            </a:lvl1pPr>
          </a:lstStyle>
          <a:p>
            <a:br>
              <a:rPr lang="en-US" dirty="0">
                <a:latin typeface="+mj-lt"/>
              </a:rPr>
            </a:br>
            <a:r>
              <a:rPr lang="en-US" sz="3600" dirty="0">
                <a:latin typeface="+mj-lt"/>
              </a:rPr>
              <a:t>Maryland Higher Education Commission (MHEC)</a:t>
            </a:r>
          </a:p>
        </p:txBody>
      </p:sp>
    </p:spTree>
    <p:extLst>
      <p:ext uri="{BB962C8B-B14F-4D97-AF65-F5344CB8AC3E}">
        <p14:creationId xmlns:p14="http://schemas.microsoft.com/office/powerpoint/2010/main" val="171080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47824"/>
            <a:ext cx="8956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Maryland State Financial Aid</a:t>
            </a:r>
            <a:endParaRPr kumimoji="0" lang="en-US" sz="4800" b="0" i="0" u="none" strike="noStrike" kern="1200" cap="none" spc="0" normalizeH="0" baseline="0" noProof="0" dirty="0">
              <a:ln w="1270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4299" y="396137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</a:t>
            </a:r>
            <a:r>
              <a:rPr kumimoji="0" lang="en-US" sz="5400" b="0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</a:rPr>
              <a:t>hec.state.md.us</a:t>
            </a:r>
            <a:endParaRPr kumimoji="0" lang="en-US" sz="4800" b="0" i="0" u="none" strike="noStrike" kern="1200" cap="none" spc="0" normalizeH="0" baseline="0" noProof="0" dirty="0">
              <a:ln w="1270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65944"/>
            <a:ext cx="12191999" cy="2892057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b="1" dirty="0">
                <a:blipFill>
                  <a:blip r:embed="rId2"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----------------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403" y="1515956"/>
            <a:ext cx="10600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students should create an MDCAPS account – this is where you go to accept state aid!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only have six weeks to accept state aid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MHEC may request the student upload documents to the MDCAPS portal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>
                <a:hlinkClick r:id="rId3"/>
              </a:rPr>
              <a:t>donotreply@maryland.gov</a:t>
            </a:r>
            <a:r>
              <a:rPr lang="en-US" dirty="0"/>
              <a:t> to your email contacts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few exceptions for receiving state aid at an out-of-state school </a:t>
            </a:r>
          </a:p>
        </p:txBody>
      </p:sp>
    </p:spTree>
    <p:extLst>
      <p:ext uri="{BB962C8B-B14F-4D97-AF65-F5344CB8AC3E}">
        <p14:creationId xmlns:p14="http://schemas.microsoft.com/office/powerpoint/2010/main" val="21132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479"/>
          </a:xfrm>
          <a:prstGeom prst="rect">
            <a:avLst/>
          </a:prstGeom>
          <a:solidFill>
            <a:srgbClr val="000000">
              <a:alpha val="5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885" y="-113979"/>
            <a:ext cx="8956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Maryland State Financial Aid</a:t>
            </a:r>
            <a:endParaRPr kumimoji="0" lang="en-US" sz="4800" b="0" i="0" u="none" strike="noStrike" kern="1200" cap="none" spc="0" normalizeH="0" baseline="0" noProof="0" dirty="0">
              <a:ln w="1270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94" y="1340553"/>
            <a:ext cx="9750179" cy="52936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317703" y="417223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5400" b="0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hec.state.md.us</a:t>
            </a:r>
            <a:endParaRPr kumimoji="0" lang="en-US" sz="4800" b="0" i="0" u="none" strike="noStrike" kern="1200" cap="none" spc="0" normalizeH="0" baseline="0" noProof="0" dirty="0">
              <a:ln w="1270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3898" y="2987749"/>
            <a:ext cx="272193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333900"/>
          <a:ext cx="12192000" cy="20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61274521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9629448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0999808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1135867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43872617"/>
                    </a:ext>
                  </a:extLst>
                </a:gridCol>
              </a:tblGrid>
              <a:tr h="20235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for students who</a:t>
                      </a: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 undocumented and meet </a:t>
                      </a:r>
                      <a:r>
                        <a:rPr lang="en-US" sz="1800" b="1" i="0" u="sng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certain eligibility criteria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Determines eligibility for </a:t>
                      </a:r>
                      <a:r>
                        <a:rPr lang="en-US" sz="1800" b="1" i="0" u="sng" strike="noStrike" noProof="0" dirty="0">
                          <a:solidFill>
                            <a:schemeClr val="bg1"/>
                          </a:solidFill>
                          <a:latin typeface="+mn-lt"/>
                          <a:hlinkClick r:id="rId4"/>
                        </a:rPr>
                        <a:t>state financial aid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March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1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st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is the priority deadline for most State financial aid programs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may be additional steps you must complete in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MDCAPS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after submitting the MSFAA.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000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Financial Aid Office is available to assist you if you need help with the MSFAA!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0000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4425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8162" y="0"/>
            <a:ext cx="1168877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Maryland State Financial Aid Application </a:t>
            </a:r>
          </a:p>
          <a:p>
            <a:r>
              <a:rPr lang="en-US" sz="4800" b="0" cap="none" spc="0" dirty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(MSFAA)</a:t>
            </a:r>
          </a:p>
        </p:txBody>
      </p:sp>
    </p:spTree>
    <p:extLst>
      <p:ext uri="{BB962C8B-B14F-4D97-AF65-F5344CB8AC3E}">
        <p14:creationId xmlns:p14="http://schemas.microsoft.com/office/powerpoint/2010/main" val="403710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" y="265176"/>
            <a:ext cx="117631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</a:rPr>
              <a:t>Maryland </a:t>
            </a:r>
            <a:r>
              <a:rPr lang="en-US" sz="400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Community College Promise Scholarship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882895"/>
            <a:ext cx="12191999" cy="1975105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b="1" dirty="0">
                <a:blipFill>
                  <a:blip r:embed="rId2"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---------------------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085" y="1387940"/>
            <a:ext cx="117498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$5,000 per academic year for households earning between $100,000-$150,000 during 2022 tax year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complete high school/earn GED in Maryland​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2.3 cumulative high school GPA required*​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for credit and non-credit programs​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Minimum of six credits per semester required for credit programs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eligible for in-state tuition and fee rate​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include a community college on the FAFSA</a:t>
            </a:r>
          </a:p>
          <a:p>
            <a:r>
              <a:rPr lang="en-US" dirty="0"/>
              <a:t>​</a:t>
            </a:r>
          </a:p>
          <a:p>
            <a:pPr algn="ctr"/>
            <a:r>
              <a:rPr lang="en-US" sz="1400" dirty="0"/>
              <a:t>*unless student graduated high school five or more years ago OR student earned a GED.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4FAD1-D5A5-5826-EA46-E8A08D9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264322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70860"/>
              </p:ext>
            </p:extLst>
          </p:nvPr>
        </p:nvGraphicFramePr>
        <p:xfrm>
          <a:off x="0" y="5357766"/>
          <a:ext cx="12192000" cy="150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016469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37677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2377701"/>
                    </a:ext>
                  </a:extLst>
                </a:gridCol>
              </a:tblGrid>
              <a:tr h="15002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your State Senator &amp; State Delegate </a:t>
                      </a:r>
                      <a:r>
                        <a:rPr lang="en-US" sz="1800" b="0" i="0" u="sng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www.mdelect.net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may be submitted in February &amp; awards are typically made by May. 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Need-based &amp; non-need-based opportunities are available!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995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09730" y="407624"/>
            <a:ext cx="7972540" cy="1255923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57807"/>
              </a:avLst>
            </a:prstTxWarp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+mj-lt"/>
              </a:rPr>
              <a:t>Legislative Scholarships </a:t>
            </a:r>
          </a:p>
        </p:txBody>
      </p:sp>
    </p:spTree>
    <p:extLst>
      <p:ext uri="{BB962C8B-B14F-4D97-AF65-F5344CB8AC3E}">
        <p14:creationId xmlns:p14="http://schemas.microsoft.com/office/powerpoint/2010/main" val="42466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Institutional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440335"/>
              </p:ext>
            </p:extLst>
          </p:nvPr>
        </p:nvGraphicFramePr>
        <p:xfrm>
          <a:off x="1578935" y="1547037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47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j-lt"/>
              </a:rPr>
              <a:t>FCC Foundation Scholarships</a:t>
            </a:r>
            <a:r>
              <a:rPr lang="en-US" sz="4800" b="0" dirty="0"/>
              <a:t> </a:t>
            </a:r>
            <a:endParaRPr lang="en-US" sz="4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F7948-5070-08D9-3878-F8320DF5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63" y="2162393"/>
            <a:ext cx="4989880" cy="7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5466" y="2048808"/>
            <a:ext cx="11080865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Fall: </a:t>
            </a:r>
            <a:r>
              <a:rPr lang="en-US" sz="2400" dirty="0"/>
              <a:t>February 1</a:t>
            </a:r>
            <a:r>
              <a:rPr lang="en-US" sz="2400" baseline="30000" dirty="0"/>
              <a:t>st</a:t>
            </a:r>
            <a:r>
              <a:rPr lang="en-US" sz="2400" dirty="0"/>
              <a:t> – June 15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Spring: </a:t>
            </a:r>
            <a:r>
              <a:rPr lang="en-US" sz="2400" dirty="0"/>
              <a:t>October 1</a:t>
            </a:r>
            <a:r>
              <a:rPr lang="en-US" sz="2400" baseline="30000" dirty="0"/>
              <a:t>st</a:t>
            </a:r>
            <a:r>
              <a:rPr lang="en-US" sz="2400" dirty="0"/>
              <a:t> – December 31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Summer scholarships may be available – inquire with the FCC Foundation in early May.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Apply online</a:t>
            </a:r>
            <a:r>
              <a:rPr lang="en-US" sz="2400" dirty="0"/>
              <a:t>:</a:t>
            </a:r>
          </a:p>
          <a:p>
            <a:pPr marL="0" indent="0" algn="ctr">
              <a:buNone/>
            </a:pPr>
            <a:r>
              <a:rPr lang="en-US" sz="2400" dirty="0"/>
              <a:t>https://www.frederick.edu/foundation/scholarships.aspx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22" y="4426460"/>
            <a:ext cx="2139364" cy="21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4CFB34-322E-192D-5F8C-D72F6608A1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4874" y="0"/>
            <a:ext cx="8397126" cy="212756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6200" b="1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Mount St. Mary’s University</a:t>
            </a:r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	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F9910-394E-29A6-F339-F8C0C4CE78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3781427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5515F-B0F6-71B0-149C-AADEE5DB6956}"/>
              </a:ext>
            </a:extLst>
          </p:cNvPr>
          <p:cNvSpPr txBox="1"/>
          <p:nvPr/>
        </p:nvSpPr>
        <p:spPr>
          <a:xfrm>
            <a:off x="126625" y="858829"/>
            <a:ext cx="3528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chemeClr val="bg1"/>
                  </a:solidFill>
                </a:ln>
                <a:noFill/>
              </a:rPr>
              <a:t>Merit Scholarship Awards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108EE-A894-E6B2-837B-9C7B1F63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14" y="2127564"/>
            <a:ext cx="4720021" cy="3983699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AF705811-FB25-954A-E0AA-039BD2C5DAA1}"/>
              </a:ext>
            </a:extLst>
          </p:cNvPr>
          <p:cNvSpPr txBox="1">
            <a:spLocks/>
          </p:cNvSpPr>
          <p:nvPr/>
        </p:nvSpPr>
        <p:spPr>
          <a:xfrm>
            <a:off x="3144338" y="1037697"/>
            <a:ext cx="8397126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	Trustee Scholarship - $31,000</a:t>
            </a:r>
          </a:p>
          <a:p>
            <a:pPr algn="r"/>
            <a:r>
              <a:rPr lang="en-US" dirty="0"/>
              <a:t>	Presidential Scholarship - $29,000</a:t>
            </a:r>
          </a:p>
          <a:p>
            <a:pPr algn="r"/>
            <a:r>
              <a:rPr lang="en-US" dirty="0"/>
              <a:t>	Provost’s Scholarship - $27,000</a:t>
            </a:r>
          </a:p>
          <a:p>
            <a:pPr algn="r"/>
            <a:r>
              <a:rPr lang="en-US" dirty="0"/>
              <a:t>	Dean’s Scholarship - $26,000</a:t>
            </a:r>
          </a:p>
          <a:p>
            <a:pPr algn="r"/>
            <a:r>
              <a:rPr lang="en-US" dirty="0"/>
              <a:t>	University Scholarship - $22,000</a:t>
            </a:r>
          </a:p>
        </p:txBody>
      </p:sp>
    </p:spTree>
    <p:extLst>
      <p:ext uri="{BB962C8B-B14F-4D97-AF65-F5344CB8AC3E}">
        <p14:creationId xmlns:p14="http://schemas.microsoft.com/office/powerpoint/2010/main" val="29808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4CFB34-322E-192D-5F8C-D72F6608A1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4874" y="0"/>
            <a:ext cx="8397126" cy="212756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6200" b="1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Mount St. Mary’s University</a:t>
            </a:r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	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F9910-394E-29A6-F339-F8C0C4CE78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3781427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5515F-B0F6-71B0-149C-AADEE5DB6956}"/>
              </a:ext>
            </a:extLst>
          </p:cNvPr>
          <p:cNvSpPr txBox="1"/>
          <p:nvPr/>
        </p:nvSpPr>
        <p:spPr>
          <a:xfrm>
            <a:off x="126625" y="858829"/>
            <a:ext cx="3528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chemeClr val="bg1"/>
                  </a:solidFill>
                </a:ln>
                <a:noFill/>
              </a:rPr>
              <a:t>Live Significantly Opportunity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108EE-A894-E6B2-837B-9C7B1F63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14" y="2127564"/>
            <a:ext cx="4720021" cy="3983699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AF705811-FB25-954A-E0AA-039BD2C5DAA1}"/>
              </a:ext>
            </a:extLst>
          </p:cNvPr>
          <p:cNvSpPr txBox="1">
            <a:spLocks/>
          </p:cNvSpPr>
          <p:nvPr/>
        </p:nvSpPr>
        <p:spPr>
          <a:xfrm>
            <a:off x="5957181" y="1754977"/>
            <a:ext cx="6108194" cy="5555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Full tuition, fees, room, and meals for students who qualify for the MD State Howard P. Rawlings Guaranteed Access Grant.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>
                <a:latin typeface="+mn-lt"/>
              </a:rPr>
              <a:t>For more information contact the Financial Aid </a:t>
            </a:r>
            <a:r>
              <a:rPr lang="en-US" dirty="0">
                <a:latin typeface="+mn-lt"/>
              </a:rPr>
              <a:t>O</a:t>
            </a:r>
            <a:r>
              <a:rPr lang="en-US" sz="2800" dirty="0">
                <a:latin typeface="+mn-lt"/>
              </a:rPr>
              <a:t>ffice at Mount St. Mary’s University!</a:t>
            </a:r>
          </a:p>
          <a:p>
            <a:endParaRPr lang="en-US" sz="2800" dirty="0">
              <a:latin typeface="+mn-lt"/>
            </a:endParaRPr>
          </a:p>
          <a:p>
            <a:pPr algn="r"/>
            <a:r>
              <a:rPr lang="en-US" sz="2800" b="0" i="0" dirty="0">
                <a:effectLst/>
                <a:latin typeface="+mn-lt"/>
              </a:rPr>
              <a:t>(301) 447-5207</a:t>
            </a:r>
          </a:p>
          <a:p>
            <a:pPr algn="r"/>
            <a:r>
              <a:rPr lang="en-US" sz="2800" b="0" i="0" dirty="0">
                <a:effectLst/>
                <a:latin typeface="+mn-lt"/>
              </a:rPr>
              <a:t>finaid@msmary.edu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1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Financial Aid?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1629" y="1591511"/>
            <a:ext cx="11249246" cy="1423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Financial aid consists of funds provided to students and families to help pay for postsecondary educational expenses</a:t>
            </a:r>
          </a:p>
          <a:p>
            <a:pPr marL="0" indent="0">
              <a:buFontTx/>
              <a:buNone/>
            </a:pPr>
            <a:endParaRPr lang="en-US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31744" y="3263076"/>
            <a:ext cx="1509167" cy="4188578"/>
            <a:chOff x="5031823" y="2905009"/>
            <a:chExt cx="1133856" cy="4405619"/>
          </a:xfrm>
          <a:solidFill>
            <a:srgbClr val="003300"/>
          </a:solidFill>
        </p:grpSpPr>
        <p:sp>
          <p:nvSpPr>
            <p:cNvPr id="9" name="Rounded Rectangle 8"/>
            <p:cNvSpPr/>
            <p:nvPr/>
          </p:nvSpPr>
          <p:spPr>
            <a:xfrm rot="1061404">
              <a:off x="5031823" y="3387852"/>
              <a:ext cx="1133856" cy="3922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7295900">
              <a:off x="3825414" y="4390690"/>
              <a:ext cx="3688172" cy="7168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Scholarships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7793" y="1902792"/>
            <a:ext cx="1605793" cy="5443213"/>
            <a:chOff x="10738171" y="1831612"/>
            <a:chExt cx="1238824" cy="5894657"/>
          </a:xfrm>
          <a:solidFill>
            <a:srgbClr val="003366"/>
          </a:solidFill>
        </p:grpSpPr>
        <p:sp>
          <p:nvSpPr>
            <p:cNvPr id="18" name="Rounded Rectangle 17"/>
            <p:cNvSpPr/>
            <p:nvPr/>
          </p:nvSpPr>
          <p:spPr>
            <a:xfrm rot="1061404">
              <a:off x="10738171" y="3803493"/>
              <a:ext cx="1133856" cy="3922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295900">
              <a:off x="9186792" y="3885748"/>
              <a:ext cx="4844340" cy="736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Work-Study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Employment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5228" y="2994580"/>
            <a:ext cx="1592800" cy="4598191"/>
            <a:chOff x="6498668" y="2329587"/>
            <a:chExt cx="1211999" cy="4816155"/>
          </a:xfrm>
          <a:solidFill>
            <a:srgbClr val="660066"/>
          </a:solidFill>
        </p:grpSpPr>
        <p:sp>
          <p:nvSpPr>
            <p:cNvPr id="15" name="Rounded Rectangle 14"/>
            <p:cNvSpPr/>
            <p:nvPr/>
          </p:nvSpPr>
          <p:spPr>
            <a:xfrm rot="1061404">
              <a:off x="6498668" y="3222966"/>
              <a:ext cx="1133856" cy="3922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7295900">
              <a:off x="5451083" y="3758174"/>
              <a:ext cx="36881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Grants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40834" y="2523024"/>
            <a:ext cx="1739948" cy="5069747"/>
            <a:chOff x="6609385" y="2179954"/>
            <a:chExt cx="1300750" cy="5174452"/>
          </a:xfrm>
        </p:grpSpPr>
        <p:sp>
          <p:nvSpPr>
            <p:cNvPr id="12" name="Rounded Rectangle 11"/>
            <p:cNvSpPr/>
            <p:nvPr/>
          </p:nvSpPr>
          <p:spPr>
            <a:xfrm rot="1061404">
              <a:off x="6609385" y="3431630"/>
              <a:ext cx="1133856" cy="3922776"/>
            </a:xfrm>
            <a:prstGeom prst="roundRect">
              <a:avLst/>
            </a:prstGeom>
            <a:solidFill>
              <a:srgbClr val="F2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7295900">
              <a:off x="5650551" y="3608541"/>
              <a:ext cx="36881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Loans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80" y="2786770"/>
            <a:ext cx="2169948" cy="1014540"/>
            <a:chOff x="2931580" y="2786770"/>
            <a:chExt cx="2169948" cy="1014540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3686028" y="2385811"/>
              <a:ext cx="661051" cy="216994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2831" y="2786770"/>
              <a:ext cx="190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Gift Aid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72114" y="2661813"/>
            <a:ext cx="2169948" cy="1014540"/>
            <a:chOff x="7772114" y="2661813"/>
            <a:chExt cx="2169948" cy="1014540"/>
          </a:xfrm>
        </p:grpSpPr>
        <p:sp>
          <p:nvSpPr>
            <p:cNvPr id="20" name="Right Brace 19"/>
            <p:cNvSpPr/>
            <p:nvPr/>
          </p:nvSpPr>
          <p:spPr>
            <a:xfrm rot="16200000">
              <a:off x="8526562" y="2260854"/>
              <a:ext cx="661051" cy="216994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03365" y="2661813"/>
              <a:ext cx="190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Self-Help 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0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Private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813198"/>
              </p:ext>
            </p:extLst>
          </p:nvPr>
        </p:nvGraphicFramePr>
        <p:xfrm>
          <a:off x="1855382" y="1656907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08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14390" y="1564395"/>
            <a:ext cx="8196549" cy="29876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$2.2 million awarded to Frederick County students in 2022!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hlinkClick r:id="rId2"/>
              </a:rPr>
              <a:t>https://www.frederickcountygives.org/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Application is available online from 2/15-3/15/2024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1" y="133925"/>
            <a:ext cx="6358169" cy="1299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359"/>
            <a:ext cx="12192000" cy="27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j-lt"/>
              </a:rPr>
              <a:t>External Scholarship Searches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38" y="2000585"/>
            <a:ext cx="5039959" cy="1108791"/>
          </a:xfrm>
          <a:prstGeom prst="rect">
            <a:avLst/>
          </a:prstGeom>
        </p:spPr>
      </p:pic>
      <p:pic>
        <p:nvPicPr>
          <p:cNvPr id="2052" name="Picture 4" descr="BigFuture - NYS P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4" y="3174641"/>
            <a:ext cx="4930570" cy="14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24-2025 Academic Year CSS Profile Opens October 1, 2023 | News | Contact  | Office of Financial Aid | University of Notre Dam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29747" r="21365" b="31356"/>
          <a:stretch/>
        </p:blipFill>
        <p:spPr bwMode="auto">
          <a:xfrm>
            <a:off x="6105525" y="3375266"/>
            <a:ext cx="5366085" cy="144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130" y="3951815"/>
            <a:ext cx="4483768" cy="19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4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Employers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945361"/>
              </p:ext>
            </p:extLst>
          </p:nvPr>
        </p:nvGraphicFramePr>
        <p:xfrm>
          <a:off x="1961707" y="1827028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284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45733"/>
            <a:ext cx="12047621" cy="11293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Continuing Education &amp; Workforce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F262D-034E-B322-DA60-0B0792794F96}"/>
              </a:ext>
            </a:extLst>
          </p:cNvPr>
          <p:cNvSpPr/>
          <p:nvPr/>
        </p:nvSpPr>
        <p:spPr>
          <a:xfrm>
            <a:off x="382078" y="1277304"/>
            <a:ext cx="60187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financial aid opportunities available for students wishing to pursue CEWD programs! 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Continuing Education &amp; Workforce Development</a:t>
            </a:r>
            <a:r>
              <a:rPr lang="en-US" dirty="0"/>
              <a:t> – direct link to view CEWD programs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Financial Assistance Request Form </a:t>
            </a:r>
            <a:r>
              <a:rPr lang="en-US" dirty="0"/>
              <a:t> - complete this form if you are interested in a CEWD program &amp; a College representative will contact you to go over opportunities you may be eligible for!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 of opportunities: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State: Maryland Promise &amp; Workforce Development Sequence Scholarship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Institutional: scholarships offered for CEWD students from the FCC Foundation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07642" y="1790870"/>
            <a:ext cx="5153238" cy="4328179"/>
            <a:chOff x="6791863" y="2304437"/>
            <a:chExt cx="5153238" cy="43281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1863" y="2304437"/>
              <a:ext cx="2571248" cy="427773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9287626" y="2304437"/>
              <a:ext cx="2657475" cy="4328179"/>
              <a:chOff x="9287626" y="2304437"/>
              <a:chExt cx="2657475" cy="432817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3111" y="5225346"/>
                <a:ext cx="2506504" cy="140727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87626" y="2304437"/>
                <a:ext cx="2657475" cy="28860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006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5" y="45733"/>
            <a:ext cx="11851104" cy="11293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Recommendations from the Financial Aid Office</a:t>
            </a:r>
          </a:p>
        </p:txBody>
      </p:sp>
      <p:grpSp>
        <p:nvGrpSpPr>
          <p:cNvPr id="8" name="Group 7"/>
          <p:cNvGrpSpPr/>
          <p:nvPr/>
        </p:nvGrpSpPr>
        <p:grpSpPr>
          <a:xfrm rot="21353608">
            <a:off x="4799037" y="5560207"/>
            <a:ext cx="3743710" cy="1094873"/>
            <a:chOff x="1080954" y="1818985"/>
            <a:chExt cx="3743710" cy="1094873"/>
          </a:xfrm>
        </p:grpSpPr>
        <p:sp>
          <p:nvSpPr>
            <p:cNvPr id="4" name="Rounded Rectangle 3"/>
            <p:cNvSpPr/>
            <p:nvPr/>
          </p:nvSpPr>
          <p:spPr>
            <a:xfrm>
              <a:off x="1080954" y="1818985"/>
              <a:ext cx="3741822" cy="1094873"/>
            </a:xfrm>
            <a:prstGeom prst="roundRect">
              <a:avLst/>
            </a:prstGeom>
            <a:solidFill>
              <a:srgbClr val="FFFF66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63316" y="2157435"/>
              <a:ext cx="35613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Start the process early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rot="21251883">
            <a:off x="621881" y="1612948"/>
            <a:ext cx="3741822" cy="1094873"/>
            <a:chOff x="986589" y="1840832"/>
            <a:chExt cx="3741822" cy="1094873"/>
          </a:xfrm>
          <a:solidFill>
            <a:srgbClr val="7030A0">
              <a:alpha val="45098"/>
            </a:srgbClr>
          </a:solidFill>
        </p:grpSpPr>
        <p:sp>
          <p:nvSpPr>
            <p:cNvPr id="10" name="Rounded Rectangle 9"/>
            <p:cNvSpPr/>
            <p:nvPr/>
          </p:nvSpPr>
          <p:spPr>
            <a:xfrm>
              <a:off x="986589" y="1840832"/>
              <a:ext cx="3741822" cy="1094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693" y="2076249"/>
              <a:ext cx="35613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cap="small" dirty="0">
                  <a:solidFill>
                    <a:schemeClr val="bg1"/>
                  </a:solidFill>
                </a:rPr>
                <a:t>Stay Engaged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rot="239080">
            <a:off x="743661" y="4884085"/>
            <a:ext cx="3741822" cy="1094873"/>
            <a:chOff x="986589" y="1840832"/>
            <a:chExt cx="3741822" cy="1094873"/>
          </a:xfrm>
          <a:solidFill>
            <a:srgbClr val="7030A0">
              <a:alpha val="45098"/>
            </a:srgbClr>
          </a:solidFill>
        </p:grpSpPr>
        <p:sp>
          <p:nvSpPr>
            <p:cNvPr id="13" name="Rounded Rectangle 12"/>
            <p:cNvSpPr/>
            <p:nvPr/>
          </p:nvSpPr>
          <p:spPr>
            <a:xfrm>
              <a:off x="986589" y="1840832"/>
              <a:ext cx="3741822" cy="1094873"/>
            </a:xfrm>
            <a:prstGeom prst="roundRect">
              <a:avLst/>
            </a:prstGeom>
            <a:solidFill>
              <a:srgbClr val="00B082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694" y="1983915"/>
              <a:ext cx="35613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Ask Questions… </a:t>
              </a:r>
            </a:p>
            <a:p>
              <a:pPr algn="r"/>
              <a:r>
                <a:rPr lang="en-US" sz="2400" i="1" dirty="0">
                  <a:solidFill>
                    <a:schemeClr val="bg1"/>
                  </a:solidFill>
                </a:rPr>
                <a:t>lots of ‘</a:t>
              </a:r>
              <a:r>
                <a:rPr lang="en-US" sz="2400" i="1" dirty="0" err="1">
                  <a:solidFill>
                    <a:schemeClr val="bg1"/>
                  </a:solidFill>
                </a:rPr>
                <a:t>em</a:t>
              </a:r>
              <a:r>
                <a:rPr lang="en-US" sz="2400" i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rot="190128">
            <a:off x="7548061" y="2006955"/>
            <a:ext cx="3741822" cy="1094873"/>
            <a:chOff x="986589" y="1840832"/>
            <a:chExt cx="3741822" cy="1094873"/>
          </a:xfrm>
          <a:solidFill>
            <a:schemeClr val="accent1">
              <a:lumMod val="75000"/>
              <a:alpha val="45098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986589" y="1840832"/>
              <a:ext cx="3741822" cy="1094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5693" y="1937749"/>
              <a:ext cx="356134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>
                  <a:solidFill>
                    <a:schemeClr val="bg1"/>
                  </a:solidFill>
                </a:rPr>
                <a:t>Apply for as many scholarships as possible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21251883">
            <a:off x="2879925" y="3158540"/>
            <a:ext cx="3741822" cy="1097191"/>
            <a:chOff x="986589" y="1840832"/>
            <a:chExt cx="3741822" cy="1097191"/>
          </a:xfrm>
          <a:solidFill>
            <a:srgbClr val="009999">
              <a:alpha val="45098"/>
            </a:srgbClr>
          </a:solidFill>
        </p:grpSpPr>
        <p:sp>
          <p:nvSpPr>
            <p:cNvPr id="19" name="Rounded Rectangle 18"/>
            <p:cNvSpPr/>
            <p:nvPr/>
          </p:nvSpPr>
          <p:spPr>
            <a:xfrm>
              <a:off x="986589" y="1840832"/>
              <a:ext cx="3741822" cy="1094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5693" y="1860805"/>
              <a:ext cx="356134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</a:rPr>
                <a:t>Avoid Student Loan Debt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01052" y="3738771"/>
            <a:ext cx="3741822" cy="1094873"/>
            <a:chOff x="986589" y="1840832"/>
            <a:chExt cx="3741822" cy="1094873"/>
          </a:xfrm>
          <a:solidFill>
            <a:srgbClr val="009999">
              <a:alpha val="45098"/>
            </a:srgbClr>
          </a:solidFill>
        </p:grpSpPr>
        <p:sp>
          <p:nvSpPr>
            <p:cNvPr id="22" name="Rounded Rectangle 21"/>
            <p:cNvSpPr/>
            <p:nvPr/>
          </p:nvSpPr>
          <p:spPr>
            <a:xfrm>
              <a:off x="986589" y="1840832"/>
              <a:ext cx="3741822" cy="1094873"/>
            </a:xfrm>
            <a:prstGeom prst="roundRect">
              <a:avLst/>
            </a:prstGeom>
            <a:solidFill>
              <a:srgbClr val="FFC000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5693" y="1860805"/>
              <a:ext cx="35613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Have an understanding of the requirements of any aid you are offered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5" y="45733"/>
            <a:ext cx="11851104" cy="112935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Join us for FAFSA Finish Workshops!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69" y="1955026"/>
            <a:ext cx="1714750" cy="197654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37270"/>
              </p:ext>
            </p:extLst>
          </p:nvPr>
        </p:nvGraphicFramePr>
        <p:xfrm>
          <a:off x="1093537" y="1706528"/>
          <a:ext cx="6438231" cy="445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91874">
                  <a:extLst>
                    <a:ext uri="{9D8B030D-6E8A-4147-A177-3AD203B41FA5}">
                      <a16:colId xmlns:a16="http://schemas.microsoft.com/office/drawing/2014/main" val="1196282105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1619734357"/>
                    </a:ext>
                  </a:extLst>
                </a:gridCol>
                <a:gridCol w="2430378">
                  <a:extLst>
                    <a:ext uri="{9D8B030D-6E8A-4147-A177-3AD203B41FA5}">
                      <a16:colId xmlns:a16="http://schemas.microsoft.com/office/drawing/2014/main" val="4143288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3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Monday, January 8, 2024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6:00pm-8:00pm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Urbana 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540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Tuesday, January 9, 2024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6:00pm-8:00pm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Catoctin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412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Wednesday, January 10,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6:00pm-8:00pm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Oakdale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8615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Thursday, January 11,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6:00pm-8:00pm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Tuscarora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7209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Wednesday, January 17,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6:00pm-8:00pm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Middletown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7295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Thursday, January 18,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6:00pm-7:30pm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Brunswick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3890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Thursday, February 8,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6:00pm-8:00pm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Gov. Thomas Johnson High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384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Saturday, February 10, 2024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10:am-2:00pm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FCC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45724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Monday, February 12,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5:00pm-7:00pm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Walkersville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0768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Tuesday, February 13, 2024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6:00pm-8:00pm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Frederick High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2274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Thursday, February 15, 2024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6:00pm-8:00pm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Linganore</a:t>
                      </a:r>
                      <a:r>
                        <a:rPr lang="en-US" sz="1400" u="none" strike="noStrike" dirty="0">
                          <a:effectLst/>
                        </a:rPr>
                        <a:t> High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7198866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71096" y="4711511"/>
            <a:ext cx="277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Links to register will be available here!</a:t>
            </a:r>
          </a:p>
        </p:txBody>
      </p:sp>
      <p:cxnSp>
        <p:nvCxnSpPr>
          <p:cNvPr id="12" name="Curved Connector 11"/>
          <p:cNvCxnSpPr>
            <a:stCxn id="10" idx="3"/>
            <a:endCxn id="6" idx="3"/>
          </p:cNvCxnSpPr>
          <p:nvPr/>
        </p:nvCxnSpPr>
        <p:spPr>
          <a:xfrm flipH="1" flipV="1">
            <a:off x="10618119" y="2943298"/>
            <a:ext cx="532272" cy="2091379"/>
          </a:xfrm>
          <a:prstGeom prst="curvedConnector3">
            <a:avLst>
              <a:gd name="adj1" fmla="val -108500"/>
            </a:avLst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18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1156" y="682189"/>
            <a:ext cx="6845808" cy="4193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Avenir Medium Oblique" charset="0"/>
                <a:cs typeface="Avenir Medium Oblique" charset="0"/>
              </a:rPr>
              <a:t>FCC Financial Aid Office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Avenir Medium Oblique" charset="0"/>
                <a:cs typeface="Avenir Medium Oblique" charset="0"/>
              </a:rPr>
              <a:t>Jefferson Hall, 3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ea typeface="Avenir Medium Oblique" charset="0"/>
                <a:cs typeface="Avenir Medium Oblique" charset="0"/>
              </a:rPr>
              <a:t>rd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Avenir Medium Oblique" charset="0"/>
                <a:cs typeface="Avenir Medium Oblique" charset="0"/>
              </a:rPr>
              <a:t> Floor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  <a:ea typeface="Avenir Medium Oblique" charset="0"/>
              <a:cs typeface="Avenir Medium Oblique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Avenir Medium Oblique" charset="0"/>
                <a:cs typeface="Avenir Medium Oblique" charset="0"/>
              </a:rPr>
              <a:t>financialaid@frederick.edu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  <a:ea typeface="Avenir Medium Oblique" charset="0"/>
              <a:cs typeface="Avenir Medium Oblique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Avenir Medium Oblique" charset="0"/>
                <a:cs typeface="Avenir Medium Oblique" charset="0"/>
              </a:rPr>
              <a:t>(301) 846-2620 (option 1)</a:t>
            </a:r>
          </a:p>
          <a:p>
            <a:endParaRPr lang="en-US" sz="1800" i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Avenir Medium Oblique" charset="0"/>
              <a:cs typeface="Avenir Medium Oblique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Monday: 8:30 a.m. - 6:00 p.m.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Tuesday-Friday*: 8:30 a.m. - 4:30 p.m.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br>
              <a:rPr lang="en-US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br>
              <a:rPr lang="en-US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*Thursday hours: Open until 6:00 p.m. (January, July, August)</a:t>
            </a:r>
          </a:p>
          <a:p>
            <a:endParaRPr lang="en-US" sz="1050" i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Avenir Medium Oblique" charset="0"/>
              <a:cs typeface="Avenir Medium Oblique" charset="0"/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nir Medium Oblique" charset="0"/>
                <a:cs typeface="Avenir Medium Oblique" charset="0"/>
              </a:rPr>
              <a:t>No appointment necessary! </a:t>
            </a:r>
          </a:p>
          <a:p>
            <a:endParaRPr lang="en-US" sz="4000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Medium Oblique" charset="0"/>
              <a:ea typeface="Avenir Medium Oblique" charset="0"/>
              <a:cs typeface="Avenir Medium Oblique" charset="0"/>
            </a:endParaRPr>
          </a:p>
          <a:p>
            <a:endParaRPr lang="en-US" sz="3200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Medium Oblique" charset="0"/>
              <a:ea typeface="Avenir Medium Oblique" charset="0"/>
              <a:cs typeface="Avenir Medium Oblique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Medium Oblique" charset="0"/>
              <a:ea typeface="Avenir Medium Oblique" charset="0"/>
              <a:cs typeface="Avenir Medium Obliqu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2904" y="-517357"/>
            <a:ext cx="9269048" cy="8207141"/>
            <a:chOff x="3639312" y="-449580"/>
            <a:chExt cx="8721852" cy="8115300"/>
          </a:xfrm>
          <a:blipFill>
            <a:blip r:embed="rId2"/>
            <a:stretch>
              <a:fillRect/>
            </a:stretch>
          </a:blipFill>
        </p:grpSpPr>
        <p:sp>
          <p:nvSpPr>
            <p:cNvPr id="4" name="Hexagon 3"/>
            <p:cNvSpPr/>
            <p:nvPr/>
          </p:nvSpPr>
          <p:spPr>
            <a:xfrm>
              <a:off x="6775704" y="10058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6775704" y="129540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>
              <a:off x="7833360" y="69799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7833360" y="185013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6775704" y="243840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6775704" y="363321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7833360" y="3035808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7833360" y="418795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>
              <a:off x="6775704" y="476402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6775704" y="595884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7833360" y="536143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7833360" y="651357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8948928" y="10058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8948928" y="129540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10006584" y="69799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10006584" y="185013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8948928" y="246888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8948928" y="366369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10006584" y="3066288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0006584" y="421843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8948928" y="488289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8948928" y="607771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0006584" y="548030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0006584" y="6632448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11122152" y="10363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11122152" y="1298448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10006584" y="-44958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>
              <a:off x="7862316" y="-42824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11122152" y="248564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11122152" y="3680460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11163300" y="488289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11163300" y="607771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754624" y="539953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/>
          </p:nvSpPr>
          <p:spPr>
            <a:xfrm>
              <a:off x="5754624" y="4256532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4696968" y="4832604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3639312" y="5366766"/>
              <a:ext cx="1197864" cy="10332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347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323E943F-D18E-E9E7-799A-43C3CD1515E2}"/>
              </a:ext>
            </a:extLst>
          </p:cNvPr>
          <p:cNvGrpSpPr/>
          <p:nvPr/>
        </p:nvGrpSpPr>
        <p:grpSpPr>
          <a:xfrm>
            <a:off x="84270" y="1839086"/>
            <a:ext cx="5965802" cy="4852775"/>
            <a:chOff x="47058" y="1447008"/>
            <a:chExt cx="5965802" cy="4852775"/>
          </a:xfrm>
        </p:grpSpPr>
        <p:sp>
          <p:nvSpPr>
            <p:cNvPr id="51" name="Rounded Rectangle 50"/>
            <p:cNvSpPr/>
            <p:nvPr/>
          </p:nvSpPr>
          <p:spPr>
            <a:xfrm>
              <a:off x="47058" y="1447008"/>
              <a:ext cx="5965802" cy="4852775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/>
            <a:srcRect l="8448" t="8231" r="9209" b="7710"/>
            <a:stretch/>
          </p:blipFill>
          <p:spPr>
            <a:xfrm>
              <a:off x="1750054" y="3368124"/>
              <a:ext cx="2688879" cy="261336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45662" y="1965751"/>
              <a:ext cx="5368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 w="28575">
                    <a:solidFill>
                      <a:schemeClr val="bg1"/>
                    </a:solidFill>
                  </a:ln>
                  <a:noFill/>
                </a:rPr>
                <a:t>Provide Feedback Here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41930" y="1839086"/>
            <a:ext cx="6050070" cy="4852775"/>
            <a:chOff x="158211" y="4059202"/>
            <a:chExt cx="4095707" cy="1463164"/>
          </a:xfrm>
        </p:grpSpPr>
        <p:sp>
          <p:nvSpPr>
            <p:cNvPr id="58" name="Rounded Rectangle 57"/>
            <p:cNvSpPr/>
            <p:nvPr/>
          </p:nvSpPr>
          <p:spPr>
            <a:xfrm>
              <a:off x="158211" y="4059202"/>
              <a:ext cx="4027613" cy="1463164"/>
            </a:xfrm>
            <a:prstGeom prst="round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1702" y="4162138"/>
              <a:ext cx="3912216" cy="39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>
                  <a:ln w="28575">
                    <a:solidFill>
                      <a:schemeClr val="bg1"/>
                    </a:solidFill>
                  </a:ln>
                  <a:noFill/>
                </a:defRPr>
              </a:lvl1pPr>
            </a:lstStyle>
            <a:p>
              <a:pPr algn="ctr"/>
              <a:r>
                <a:rPr lang="en-US" dirty="0"/>
                <a:t>Download </a:t>
              </a:r>
            </a:p>
            <a:p>
              <a:pPr algn="ctr"/>
              <a:r>
                <a:rPr lang="en-US" dirty="0"/>
                <a:t>Slideshow Here</a:t>
              </a: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0422" r="11123" b="9578"/>
          <a:stretch/>
        </p:blipFill>
        <p:spPr>
          <a:xfrm>
            <a:off x="8086122" y="3681268"/>
            <a:ext cx="2688879" cy="261336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63F2857-65EA-69B6-E3C5-1999AD13D2F4}"/>
              </a:ext>
            </a:extLst>
          </p:cNvPr>
          <p:cNvSpPr txBox="1"/>
          <p:nvPr/>
        </p:nvSpPr>
        <p:spPr>
          <a:xfrm>
            <a:off x="0" y="21359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 w="38100">
                  <a:solidFill>
                    <a:srgbClr val="009999"/>
                  </a:solidFill>
                </a:ln>
                <a:noFill/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138616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42" y="15369"/>
            <a:ext cx="10515600" cy="1129352"/>
          </a:xfrm>
        </p:spPr>
        <p:txBody>
          <a:bodyPr/>
          <a:lstStyle/>
          <a:p>
            <a:r>
              <a:rPr lang="en-US" dirty="0">
                <a:latin typeface="+mj-lt"/>
              </a:rPr>
              <a:t>Sources of Financial Aid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3825948" y="2153092"/>
            <a:ext cx="4114800" cy="411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4740348" y="1802218"/>
            <a:ext cx="2286000" cy="109728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6797748" y="3247841"/>
            <a:ext cx="2286000" cy="1097280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416748" y="5002618"/>
            <a:ext cx="2286000" cy="1097280"/>
          </a:xfrm>
          <a:prstGeom prst="round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3216348" y="5002618"/>
            <a:ext cx="2286000" cy="1097280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2682948" y="3247841"/>
            <a:ext cx="2286000" cy="10972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35382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Federal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136383"/>
              </p:ext>
            </p:extLst>
          </p:nvPr>
        </p:nvGraphicFramePr>
        <p:xfrm>
          <a:off x="1493874" y="1759689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47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26546" y="1794124"/>
            <a:ext cx="1040945" cy="64365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26547" y="5406393"/>
            <a:ext cx="1040945" cy="6436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26548" y="4550308"/>
            <a:ext cx="1040945" cy="643653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26548" y="3618494"/>
            <a:ext cx="1040945" cy="643653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34" y="89588"/>
            <a:ext cx="10515600" cy="1129352"/>
          </a:xfrm>
        </p:spPr>
        <p:txBody>
          <a:bodyPr/>
          <a:lstStyle/>
          <a:p>
            <a:r>
              <a:rPr lang="en-US" dirty="0">
                <a:latin typeface="+mj-lt"/>
              </a:rPr>
              <a:t>Cost of Attendance (COA)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3117839" y="18977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3164927" y="27432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3164927" y="36677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3180167" y="45821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3203027" y="54203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26548" y="2730220"/>
            <a:ext cx="1040945" cy="64365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64" y="1771496"/>
            <a:ext cx="688908" cy="688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64" y="2725287"/>
            <a:ext cx="682811" cy="68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625" y="3643689"/>
            <a:ext cx="548688" cy="54868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293" y="4534697"/>
            <a:ext cx="682811" cy="6828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901" y="5406393"/>
            <a:ext cx="64013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34" y="89588"/>
            <a:ext cx="10515600" cy="1129352"/>
          </a:xfrm>
        </p:spPr>
        <p:txBody>
          <a:bodyPr/>
          <a:lstStyle/>
          <a:p>
            <a:r>
              <a:rPr lang="en-US" dirty="0">
                <a:latin typeface="+mj-lt"/>
              </a:rPr>
              <a:t>Student Aid Index (SAI)</a:t>
            </a:r>
          </a:p>
        </p:txBody>
      </p:sp>
      <p:sp>
        <p:nvSpPr>
          <p:cNvPr id="18" name="Freeform 17"/>
          <p:cNvSpPr/>
          <p:nvPr/>
        </p:nvSpPr>
        <p:spPr>
          <a:xfrm>
            <a:off x="7146700" y="159476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for a 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student’s postsecondary education</a:t>
            </a:r>
          </a:p>
        </p:txBody>
      </p:sp>
      <p:sp>
        <p:nvSpPr>
          <p:cNvPr id="19" name="Freeform 18"/>
          <p:cNvSpPr/>
          <p:nvPr/>
        </p:nvSpPr>
        <p:spPr>
          <a:xfrm>
            <a:off x="1098697" y="158273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20" name="Freeform 19"/>
          <p:cNvSpPr/>
          <p:nvPr/>
        </p:nvSpPr>
        <p:spPr>
          <a:xfrm>
            <a:off x="1098697" y="402113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0800000">
            <a:off x="5649432" y="2263213"/>
            <a:ext cx="457200" cy="3170023"/>
          </a:xfrm>
          <a:prstGeom prst="leftBrace">
            <a:avLst>
              <a:gd name="adj1" fmla="val 8333"/>
              <a:gd name="adj2" fmla="val 5100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34" y="89588"/>
            <a:ext cx="10515600" cy="1129352"/>
          </a:xfrm>
        </p:spPr>
        <p:txBody>
          <a:bodyPr/>
          <a:lstStyle/>
          <a:p>
            <a:r>
              <a:rPr lang="en-US" dirty="0">
                <a:latin typeface="+mj-lt"/>
              </a:rPr>
              <a:t>Determining Financial Need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7345"/>
              </p:ext>
            </p:extLst>
          </p:nvPr>
        </p:nvGraphicFramePr>
        <p:xfrm>
          <a:off x="1485899" y="1988289"/>
          <a:ext cx="8519337" cy="378519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1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51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EF841C-DD45-72B7-9BDA-9E46117B2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13310"/>
              </p:ext>
            </p:extLst>
          </p:nvPr>
        </p:nvGraphicFramePr>
        <p:xfrm>
          <a:off x="0" y="4605718"/>
          <a:ext cx="12192000" cy="21254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6581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6461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45290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3328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05101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06205965"/>
                    </a:ext>
                  </a:extLst>
                </a:gridCol>
              </a:tblGrid>
              <a:tr h="181894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 2023 availability date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1</a:t>
                      </a:r>
                      <a:r>
                        <a:rPr lang="en-US" sz="1600" b="0" i="0" u="none" strike="noStrike" baseline="300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priority deadline for some state aid programs</a:t>
                      </a:r>
                    </a:p>
                    <a:p>
                      <a:pPr lvl="0" algn="ctr">
                        <a:buNone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Contributors should create FSA ID &amp; password now by visiting </a:t>
                      </a:r>
                    </a:p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studentaid.gov</a:t>
                      </a: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Collects demographic</a:t>
                      </a:r>
                      <a:r>
                        <a:rPr lang="en-US" sz="1600" b="0" i="0" u="none" strike="noStrike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financial information used to calculate the Student Aid Index (SAI)</a:t>
                      </a: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0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lang="en-US" sz="1600" b="0" i="0" u="none" strike="noStrike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scholarship organizations use SAI to determine eligibility for aid</a:t>
                      </a:r>
                      <a:endParaRPr lang="en-US" sz="1600" b="0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1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tax data will be used to complete the 2024-2025 FAFSA </a:t>
                      </a:r>
                    </a:p>
                    <a:p>
                      <a:pPr lvl="0" algn="ctr">
                        <a:buNone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alpha val="7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0402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86400" y="999460"/>
            <a:ext cx="5497033" cy="125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6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149E7F46C3B41AE26D418CFEEDA35" ma:contentTypeVersion="11" ma:contentTypeDescription="Create a new document." ma:contentTypeScope="" ma:versionID="1cdfb274800735e0cbd87f80889d0a09">
  <xsd:schema xmlns:xsd="http://www.w3.org/2001/XMLSchema" xmlns:xs="http://www.w3.org/2001/XMLSchema" xmlns:p="http://schemas.microsoft.com/office/2006/metadata/properties" xmlns:ns1="http://schemas.microsoft.com/sharepoint/v3" xmlns:ns2="449cc085-d98e-4daa-8861-75b0954ed100" xmlns:ns3="61c3eb22-3185-45c9-8c72-c48745ce8ea6" targetNamespace="http://schemas.microsoft.com/office/2006/metadata/properties" ma:root="true" ma:fieldsID="9b510861906e5f3c3ac62d84303a9a9d" ns1:_="" ns2:_="" ns3:_="">
    <xsd:import namespace="http://schemas.microsoft.com/sharepoint/v3"/>
    <xsd:import namespace="449cc085-d98e-4daa-8861-75b0954ed100"/>
    <xsd:import namespace="61c3eb22-3185-45c9-8c72-c48745ce8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cc085-d98e-4daa-8861-75b0954ed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3eb22-3185-45c9-8c72-c48745ce8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CB2F1-ACF7-4474-8254-6E52B9285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9cc085-d98e-4daa-8861-75b0954ed100"/>
    <ds:schemaRef ds:uri="61c3eb22-3185-45c9-8c72-c48745ce8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AEC9C5-A157-481B-BB3B-B8BCCF9FE58C}">
  <ds:schemaRefs>
    <ds:schemaRef ds:uri="449cc085-d98e-4daa-8861-75b0954ed100"/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61c3eb22-3185-45c9-8c72-c48745ce8ea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61474E-FEA5-40D7-BDB9-856E78900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1590</Words>
  <Application>Microsoft Office PowerPoint</Application>
  <PresentationFormat>Widescreen</PresentationFormat>
  <Paragraphs>346</Paragraphs>
  <Slides>38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Angelina</vt:lpstr>
      <vt:lpstr>Arial</vt:lpstr>
      <vt:lpstr>Avenir Medium Oblique</vt:lpstr>
      <vt:lpstr>Calibri</vt:lpstr>
      <vt:lpstr>Calibri Light</vt:lpstr>
      <vt:lpstr>Chaparral Pro</vt:lpstr>
      <vt:lpstr>Dreaming Outloud Script Pro</vt:lpstr>
      <vt:lpstr>Impact</vt:lpstr>
      <vt:lpstr>Myriad Pro</vt:lpstr>
      <vt:lpstr>Myriad Pro Light</vt:lpstr>
      <vt:lpstr>1_Office Theme</vt:lpstr>
      <vt:lpstr>Office Theme</vt:lpstr>
      <vt:lpstr>Financial Aid</vt:lpstr>
      <vt:lpstr>Agenda</vt:lpstr>
      <vt:lpstr>What is Financial Aid? </vt:lpstr>
      <vt:lpstr>Sources of Financial Aid</vt:lpstr>
      <vt:lpstr>Federal</vt:lpstr>
      <vt:lpstr>Cost of Attendance (COA)</vt:lpstr>
      <vt:lpstr>Student Aid Index (SAI)</vt:lpstr>
      <vt:lpstr>Determining Financial Need</vt:lpstr>
      <vt:lpstr>PowerPoint Presentation</vt:lpstr>
      <vt:lpstr>Contributors</vt:lpstr>
      <vt:lpstr>FUTURE Act Direct Data Exchange (FA-DDX)</vt:lpstr>
      <vt:lpstr>Determining Dependency Status</vt:lpstr>
      <vt:lpstr>Special Circumstances</vt:lpstr>
      <vt:lpstr>Unusual Circumstances </vt:lpstr>
      <vt:lpstr>What Happens Next?  </vt:lpstr>
      <vt:lpstr>FAFSA Timeline</vt:lpstr>
      <vt:lpstr>FAFSA Timeline</vt:lpstr>
      <vt:lpstr>Borrowing Student Loans</vt:lpstr>
      <vt:lpstr>Did you know?  </vt:lpstr>
      <vt:lpstr>State Aid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</vt:lpstr>
      <vt:lpstr>FCC Foundation Scholarships </vt:lpstr>
      <vt:lpstr>PowerPoint Presentation</vt:lpstr>
      <vt:lpstr>PowerPoint Presentation</vt:lpstr>
      <vt:lpstr>Private</vt:lpstr>
      <vt:lpstr>PowerPoint Presentation</vt:lpstr>
      <vt:lpstr>External Scholarship Searches</vt:lpstr>
      <vt:lpstr>Employers</vt:lpstr>
      <vt:lpstr>Continuing Education &amp; Workforce Development</vt:lpstr>
      <vt:lpstr>Recommendations from the Financial Aid Office</vt:lpstr>
      <vt:lpstr>Join us for FAFSA Finish Workshops!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Metzgar</dc:creator>
  <cp:lastModifiedBy>Connolly, Kelli R</cp:lastModifiedBy>
  <cp:revision>51</cp:revision>
  <dcterms:created xsi:type="dcterms:W3CDTF">2023-11-14T15:21:20Z</dcterms:created>
  <dcterms:modified xsi:type="dcterms:W3CDTF">2023-12-08T13:02:33Z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0x010100257149E7F46C3B41AE26D418CFEEDA35</vt:lpwstr>
  </property>
</Properties>
</file>