
<file path=[Content_Types].xml><?xml version="1.0" encoding="utf-8"?>
<Types xmlns="http://schemas.openxmlformats.org/package/2006/content-types">
  <Default Extension="rels" ContentType="application/vnd.openxmlformats-package.relationships+xml"/>
  <Default Extension="xml" ContentType="application/vnd.openxmlformats-officedocument.presentationml.slide+xml"/>
  <Override PartName="/docProps/app.xml" ContentType="application/vnd.openxmlformats-officedocument.extended-properties+xml"/>
  <Default Extension="jpeg" ContentType="image/jpeg"/>
  <Override PartName="/ppt/handoutMasters/handoutMaster1.xml" ContentType="application/vnd.openxmlformats-officedocument.presentationml.handoutMaster+xml"/>
  <Override PartName="/ppt/slideMasters/slideMaster1.xml" ContentType="application/vnd.openxmlformats-officedocument.presentationml.slideMaster+xml"/>
  <Override PartName="/ppt/theme/theme3.xml" ContentType="application/vnd.openxmlformats-officedocument.theme+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theme/theme2.xml" ContentType="application/vnd.openxmlformats-officedocument.theme+xml"/>
  <Override PartName="/docProps/core.xml" ContentType="application/vnd.openxmlformats-package.core-properties+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viewProps.xml" ContentType="application/vnd.openxmlformats-officedocument.presentationml.viewProps+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presProps.xml" ContentType="application/vnd.openxmlformats-officedocument.presentationml.presProps+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317" r:id="rId1"/>
  </p:sldMasterIdLst>
  <p:notesMasterIdLst>
    <p:notesMasterId r:id="rId16"/>
  </p:notesMasterIdLst>
  <p:handoutMasterIdLst>
    <p:handoutMasterId r:id="rId17"/>
  </p:handoutMasterIdLst>
  <p:sldIdLst>
    <p:sldId id="256" r:id="rId2"/>
    <p:sldId id="266" r:id="rId3"/>
    <p:sldId id="267" r:id="rId4"/>
    <p:sldId id="263" r:id="rId5"/>
    <p:sldId id="268" r:id="rId6"/>
    <p:sldId id="272" r:id="rId7"/>
    <p:sldId id="278" r:id="rId8"/>
    <p:sldId id="262" r:id="rId9"/>
    <p:sldId id="264" r:id="rId10"/>
    <p:sldId id="273" r:id="rId11"/>
    <p:sldId id="283" r:id="rId12"/>
    <p:sldId id="276" r:id="rId13"/>
    <p:sldId id="277" r:id="rId14"/>
    <p:sldId id="279" r:id="rId15"/>
  </p:sldIdLst>
  <p:sldSz cx="9144000" cy="6858000" type="screen4x3"/>
  <p:notesSz cx="7010400" cy="9296400"/>
  <p:defaultTextStyle>
    <a:defPPr>
      <a:defRPr lang="en-US"/>
    </a:defPPr>
    <a:lvl1pPr algn="ctr" rtl="0" eaLnBrk="0" fontAlgn="base" hangingPunct="0">
      <a:spcBef>
        <a:spcPct val="0"/>
      </a:spcBef>
      <a:spcAft>
        <a:spcPct val="0"/>
      </a:spcAft>
      <a:defRPr sz="2400" kern="1200">
        <a:solidFill>
          <a:schemeClr val="tx1"/>
        </a:solidFill>
        <a:latin typeface="Monotype Corsiva" pitchFamily="66" charset="0"/>
        <a:ea typeface="ＭＳ Ｐゴシック" pitchFamily="-48" charset="-128"/>
        <a:cs typeface="+mn-cs"/>
      </a:defRPr>
    </a:lvl1pPr>
    <a:lvl2pPr marL="457200" algn="ctr" rtl="0" eaLnBrk="0" fontAlgn="base" hangingPunct="0">
      <a:spcBef>
        <a:spcPct val="0"/>
      </a:spcBef>
      <a:spcAft>
        <a:spcPct val="0"/>
      </a:spcAft>
      <a:defRPr sz="2400" kern="1200">
        <a:solidFill>
          <a:schemeClr val="tx1"/>
        </a:solidFill>
        <a:latin typeface="Monotype Corsiva" pitchFamily="66" charset="0"/>
        <a:ea typeface="ＭＳ Ｐゴシック" pitchFamily="-48" charset="-128"/>
        <a:cs typeface="+mn-cs"/>
      </a:defRPr>
    </a:lvl2pPr>
    <a:lvl3pPr marL="914400" algn="ctr" rtl="0" eaLnBrk="0" fontAlgn="base" hangingPunct="0">
      <a:spcBef>
        <a:spcPct val="0"/>
      </a:spcBef>
      <a:spcAft>
        <a:spcPct val="0"/>
      </a:spcAft>
      <a:defRPr sz="2400" kern="1200">
        <a:solidFill>
          <a:schemeClr val="tx1"/>
        </a:solidFill>
        <a:latin typeface="Monotype Corsiva" pitchFamily="66" charset="0"/>
        <a:ea typeface="ＭＳ Ｐゴシック" pitchFamily="-48" charset="-128"/>
        <a:cs typeface="+mn-cs"/>
      </a:defRPr>
    </a:lvl3pPr>
    <a:lvl4pPr marL="1371600" algn="ctr" rtl="0" eaLnBrk="0" fontAlgn="base" hangingPunct="0">
      <a:spcBef>
        <a:spcPct val="0"/>
      </a:spcBef>
      <a:spcAft>
        <a:spcPct val="0"/>
      </a:spcAft>
      <a:defRPr sz="2400" kern="1200">
        <a:solidFill>
          <a:schemeClr val="tx1"/>
        </a:solidFill>
        <a:latin typeface="Monotype Corsiva" pitchFamily="66" charset="0"/>
        <a:ea typeface="ＭＳ Ｐゴシック" pitchFamily="-48" charset="-128"/>
        <a:cs typeface="+mn-cs"/>
      </a:defRPr>
    </a:lvl4pPr>
    <a:lvl5pPr marL="1828800" algn="ctr" rtl="0" eaLnBrk="0" fontAlgn="base" hangingPunct="0">
      <a:spcBef>
        <a:spcPct val="0"/>
      </a:spcBef>
      <a:spcAft>
        <a:spcPct val="0"/>
      </a:spcAft>
      <a:defRPr sz="2400" kern="1200">
        <a:solidFill>
          <a:schemeClr val="tx1"/>
        </a:solidFill>
        <a:latin typeface="Monotype Corsiva" pitchFamily="66" charset="0"/>
        <a:ea typeface="ＭＳ Ｐゴシック" pitchFamily="-48" charset="-128"/>
        <a:cs typeface="+mn-cs"/>
      </a:defRPr>
    </a:lvl5pPr>
    <a:lvl6pPr marL="2286000" algn="l" defTabSz="914400" rtl="0" eaLnBrk="1" latinLnBrk="0" hangingPunct="1">
      <a:defRPr sz="2400" kern="1200">
        <a:solidFill>
          <a:schemeClr val="tx1"/>
        </a:solidFill>
        <a:latin typeface="Monotype Corsiva" pitchFamily="66" charset="0"/>
        <a:ea typeface="ＭＳ Ｐゴシック" pitchFamily="-48" charset="-128"/>
        <a:cs typeface="+mn-cs"/>
      </a:defRPr>
    </a:lvl6pPr>
    <a:lvl7pPr marL="2743200" algn="l" defTabSz="914400" rtl="0" eaLnBrk="1" latinLnBrk="0" hangingPunct="1">
      <a:defRPr sz="2400" kern="1200">
        <a:solidFill>
          <a:schemeClr val="tx1"/>
        </a:solidFill>
        <a:latin typeface="Monotype Corsiva" pitchFamily="66" charset="0"/>
        <a:ea typeface="ＭＳ Ｐゴシック" pitchFamily="-48" charset="-128"/>
        <a:cs typeface="+mn-cs"/>
      </a:defRPr>
    </a:lvl7pPr>
    <a:lvl8pPr marL="3200400" algn="l" defTabSz="914400" rtl="0" eaLnBrk="1" latinLnBrk="0" hangingPunct="1">
      <a:defRPr sz="2400" kern="1200">
        <a:solidFill>
          <a:schemeClr val="tx1"/>
        </a:solidFill>
        <a:latin typeface="Monotype Corsiva" pitchFamily="66" charset="0"/>
        <a:ea typeface="ＭＳ Ｐゴシック" pitchFamily="-48" charset="-128"/>
        <a:cs typeface="+mn-cs"/>
      </a:defRPr>
    </a:lvl8pPr>
    <a:lvl9pPr marL="3657600" algn="l" defTabSz="914400" rtl="0" eaLnBrk="1" latinLnBrk="0" hangingPunct="1">
      <a:defRPr sz="2400" kern="1200">
        <a:solidFill>
          <a:schemeClr val="tx1"/>
        </a:solidFill>
        <a:latin typeface="Monotype Corsiva" pitchFamily="66" charset="0"/>
        <a:ea typeface="ＭＳ Ｐゴシック" pitchFamily="-48"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varScale="1">
        <p:scale>
          <a:sx n="73" d="100"/>
          <a:sy n="73" d="100"/>
        </p:scale>
        <p:origin x="174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l">
              <a:defRPr sz="1200">
                <a:latin typeface="Arial" charset="0"/>
              </a:defRPr>
            </a:lvl1pPr>
          </a:lstStyle>
          <a:p>
            <a:pPr>
              <a:defRPr/>
            </a:pPr>
            <a:endParaRPr lang="en-US"/>
          </a:p>
        </p:txBody>
      </p:sp>
      <p:sp>
        <p:nvSpPr>
          <p:cNvPr id="83971" name="Rectangle 3"/>
          <p:cNvSpPr>
            <a:spLocks noGrp="1" noChangeArrowheads="1"/>
          </p:cNvSpPr>
          <p:nvPr>
            <p:ph type="dt" sz="quarter" idx="1"/>
          </p:nvPr>
        </p:nvSpPr>
        <p:spPr bwMode="auto">
          <a:xfrm>
            <a:off x="3971925"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83972" name="Rectangle 4"/>
          <p:cNvSpPr>
            <a:spLocks noGrp="1" noChangeArrowheads="1"/>
          </p:cNvSpPr>
          <p:nvPr>
            <p:ph type="ftr" sz="quarter" idx="2"/>
          </p:nvPr>
        </p:nvSpPr>
        <p:spPr bwMode="auto">
          <a:xfrm>
            <a:off x="0"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l">
              <a:defRPr sz="1200">
                <a:latin typeface="Arial" charset="0"/>
              </a:defRPr>
            </a:lvl1pPr>
          </a:lstStyle>
          <a:p>
            <a:pPr>
              <a:defRPr/>
            </a:pPr>
            <a:endParaRPr lang="en-US"/>
          </a:p>
        </p:txBody>
      </p:sp>
      <p:sp>
        <p:nvSpPr>
          <p:cNvPr id="83973" name="Rectangle 5"/>
          <p:cNvSpPr>
            <a:spLocks noGrp="1" noChangeArrowheads="1"/>
          </p:cNvSpPr>
          <p:nvPr>
            <p:ph type="sldNum" sz="quarter" idx="3"/>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4463CB46-F5D5-4D5B-AF99-64ACB95457E5}" type="slidenum">
              <a:rPr lang="en-US"/>
              <a:pPr>
                <a:defRPr/>
              </a:pPr>
              <a:t>‹#›</a:t>
            </a:fld>
            <a:endParaRPr lang="en-US"/>
          </a:p>
        </p:txBody>
      </p:sp>
    </p:spTree>
    <p:extLst>
      <p:ext uri="{BB962C8B-B14F-4D97-AF65-F5344CB8AC3E}">
        <p14:creationId xmlns:p14="http://schemas.microsoft.com/office/powerpoint/2010/main" val="672751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l">
              <a:defRPr sz="1200">
                <a:latin typeface="Arial" charset="0"/>
              </a:defRPr>
            </a:lvl1pPr>
          </a:lstStyle>
          <a:p>
            <a:pPr>
              <a:defRPr/>
            </a:pPr>
            <a:endParaRPr lang="en-US"/>
          </a:p>
        </p:txBody>
      </p:sp>
      <p:sp>
        <p:nvSpPr>
          <p:cNvPr id="75779" name="Rectangle 3"/>
          <p:cNvSpPr>
            <a:spLocks noGrp="1" noChangeArrowheads="1"/>
          </p:cNvSpPr>
          <p:nvPr>
            <p:ph type="dt" idx="1"/>
          </p:nvPr>
        </p:nvSpPr>
        <p:spPr bwMode="auto">
          <a:xfrm>
            <a:off x="3971925"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75781" name="Rectangle 5"/>
          <p:cNvSpPr>
            <a:spLocks noGrp="1" noChangeArrowheads="1"/>
          </p:cNvSpPr>
          <p:nvPr>
            <p:ph type="body" sz="quarter" idx="3"/>
          </p:nvPr>
        </p:nvSpPr>
        <p:spPr bwMode="auto">
          <a:xfrm>
            <a:off x="935038" y="4416425"/>
            <a:ext cx="5140325" cy="4183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p:cNvSpPr>
            <a:spLocks noGrp="1" noChangeArrowheads="1"/>
          </p:cNvSpPr>
          <p:nvPr>
            <p:ph type="ftr" sz="quarter" idx="4"/>
          </p:nvPr>
        </p:nvSpPr>
        <p:spPr bwMode="auto">
          <a:xfrm>
            <a:off x="0"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l">
              <a:defRPr sz="1200">
                <a:latin typeface="Arial" charset="0"/>
              </a:defRPr>
            </a:lvl1pPr>
          </a:lstStyle>
          <a:p>
            <a:pPr>
              <a:defRPr/>
            </a:pPr>
            <a:endParaRPr lang="en-US"/>
          </a:p>
        </p:txBody>
      </p:sp>
      <p:sp>
        <p:nvSpPr>
          <p:cNvPr id="75783" name="Rectangle 7"/>
          <p:cNvSpPr>
            <a:spLocks noGrp="1" noChangeArrowheads="1"/>
          </p:cNvSpPr>
          <p:nvPr>
            <p:ph type="sldNum" sz="quarter" idx="5"/>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61DDEB4E-7F2E-47E9-9228-0ECDB8325005}" type="slidenum">
              <a:rPr lang="en-US"/>
              <a:pPr>
                <a:defRPr/>
              </a:pPr>
              <a:t>‹#›</a:t>
            </a:fld>
            <a:endParaRPr lang="en-US"/>
          </a:p>
        </p:txBody>
      </p:sp>
    </p:spTree>
    <p:extLst>
      <p:ext uri="{BB962C8B-B14F-4D97-AF65-F5344CB8AC3E}">
        <p14:creationId xmlns:p14="http://schemas.microsoft.com/office/powerpoint/2010/main" val="4507024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DBCE84D7-DF39-417D-826B-4E1033CAEF64}" type="slidenum">
              <a:rPr lang="en-US" smtClean="0"/>
              <a:pPr/>
              <a:t>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375809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72938BCF-D74D-4BA3-B93D-22C9DDF8738D}" type="slidenum">
              <a:rPr lang="en-US" smtClean="0"/>
              <a:pPr/>
              <a:t>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7697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C88DC2D2-1519-46D6-9222-C4990E4C881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3B57D3-590F-43FF-BFA0-F6A9C3CF761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BC8A71-CEE6-4C32-9CB7-E9EBCEB5B59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BBE38F-4C87-44ED-8C29-D1F5E30F522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53D9E1D-946C-4012-8AB7-54396537DDC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D4C3DB3-3291-4A2B-91EE-D47527353AF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378D84C-0FE7-4C94-8E42-C977CA44D34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E41F8E20-0750-442D-A79F-97A95CACF7F2}"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9E197C0-6310-4618-8172-9210B4952CD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156448" y="6422064"/>
            <a:ext cx="762000" cy="365125"/>
          </a:xfrm>
        </p:spPr>
        <p:txBody>
          <a:bodyPr/>
          <a:lstStyle/>
          <a:p>
            <a:pPr>
              <a:defRPr/>
            </a:pPr>
            <a:fld id="{AF561D2E-BD8D-4D25-9571-69B8A2E99EE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B890292-1988-45B0-9C1D-A1F8D5C5FF3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CAC29494-8601-47C4-99D8-69FA06FDFE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318" r:id="rId1"/>
    <p:sldLayoutId id="2147484319" r:id="rId2"/>
    <p:sldLayoutId id="2147484320" r:id="rId3"/>
    <p:sldLayoutId id="2147484321" r:id="rId4"/>
    <p:sldLayoutId id="2147484322" r:id="rId5"/>
    <p:sldLayoutId id="2147484323" r:id="rId6"/>
    <p:sldLayoutId id="2147484324" r:id="rId7"/>
    <p:sldLayoutId id="2147484325" r:id="rId8"/>
    <p:sldLayoutId id="2147484326" r:id="rId9"/>
    <p:sldLayoutId id="2147484327" r:id="rId10"/>
    <p:sldLayoutId id="2147484328"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eligibilitycenter.or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udentaid.ed.gov/home" TargetMode="External"/><Relationship Id="rId2" Type="http://schemas.openxmlformats.org/officeDocument/2006/relationships/hyperlink" Target="https://fsaid.ed.gov/npas/index.htm" TargetMode="External"/><Relationship Id="rId1" Type="http://schemas.openxmlformats.org/officeDocument/2006/relationships/slideLayout" Target="../slideLayouts/slideLayout2.xml"/><Relationship Id="rId4" Type="http://schemas.openxmlformats.org/officeDocument/2006/relationships/hyperlink" Target="http://www.fafsa.ed.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www.collegeboard.or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artsys.usmd.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685800" y="1066800"/>
            <a:ext cx="7772400" cy="685800"/>
          </a:xfrm>
          <a:prstGeom prst="rect">
            <a:avLst/>
          </a:prstGeom>
          <a:noFill/>
          <a:ln>
            <a:noFill/>
          </a:ln>
          <a:effectLst>
            <a:outerShdw blurRad="38100" dist="35921" dir="2700000" algn="ctr" rotWithShape="0">
              <a:schemeClr val="bg2">
                <a:alpha val="99962"/>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defRPr/>
            </a:pPr>
            <a:r>
              <a:rPr lang="en-US" sz="3200" b="1" dirty="0">
                <a:solidFill>
                  <a:srgbClr val="FFFF00"/>
                </a:solidFill>
                <a:latin typeface="Arial" charset="0"/>
              </a:rPr>
              <a:t>Welcome to College Information Night</a:t>
            </a:r>
            <a:endParaRPr lang="en-US" sz="3200" dirty="0">
              <a:solidFill>
                <a:srgbClr val="FFFF00"/>
              </a:solidFill>
              <a:latin typeface="Arial" charset="0"/>
            </a:endParaRPr>
          </a:p>
        </p:txBody>
      </p:sp>
      <p:sp>
        <p:nvSpPr>
          <p:cNvPr id="2053" name="Rectangle 5"/>
          <p:cNvSpPr>
            <a:spLocks noChangeArrowheads="1"/>
          </p:cNvSpPr>
          <p:nvPr/>
        </p:nvSpPr>
        <p:spPr bwMode="auto">
          <a:xfrm>
            <a:off x="1447800" y="2362200"/>
            <a:ext cx="6324600" cy="1181100"/>
          </a:xfrm>
          <a:prstGeom prst="rect">
            <a:avLst/>
          </a:prstGeom>
          <a:noFill/>
          <a:ln>
            <a:noFill/>
          </a:ln>
          <a:effectLst>
            <a:outerShdw blurRad="38100" dist="35921" dir="2700000" algn="ctr" rotWithShape="0">
              <a:schemeClr val="bg2">
                <a:alpha val="99962"/>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defRPr/>
            </a:pPr>
            <a:r>
              <a:rPr lang="en-US" sz="2800" i="1" dirty="0" err="1">
                <a:solidFill>
                  <a:schemeClr val="bg1"/>
                </a:solidFill>
                <a:effectLst>
                  <a:outerShdw blurRad="38100" dist="38100" dir="2700000" algn="tl">
                    <a:srgbClr val="000000"/>
                  </a:outerShdw>
                </a:effectLst>
                <a:latin typeface="Apple Chancery" pitchFamily="-48" charset="0"/>
                <a:ea typeface="Kai" pitchFamily="-48" charset="-122"/>
              </a:rPr>
              <a:t>Linganore</a:t>
            </a:r>
            <a:r>
              <a:rPr lang="en-US" sz="2800" i="1" dirty="0">
                <a:solidFill>
                  <a:schemeClr val="bg1"/>
                </a:solidFill>
                <a:effectLst>
                  <a:outerShdw blurRad="38100" dist="38100" dir="2700000" algn="tl">
                    <a:srgbClr val="FFFFFF"/>
                  </a:outerShdw>
                </a:effectLst>
                <a:latin typeface="Apple Chancery" pitchFamily="-48" charset="0"/>
                <a:ea typeface="Kai" pitchFamily="-48" charset="-122"/>
              </a:rPr>
              <a:t> </a:t>
            </a:r>
            <a:r>
              <a:rPr lang="en-US" sz="2800" i="1" dirty="0">
                <a:solidFill>
                  <a:schemeClr val="bg1"/>
                </a:solidFill>
                <a:effectLst>
                  <a:outerShdw blurRad="38100" dist="38100" dir="2700000" algn="tl">
                    <a:srgbClr val="000000"/>
                  </a:outerShdw>
                </a:effectLst>
                <a:latin typeface="Apple Chancery" pitchFamily="-48" charset="0"/>
                <a:ea typeface="Kai" pitchFamily="-48" charset="-122"/>
              </a:rPr>
              <a:t>High School</a:t>
            </a:r>
          </a:p>
          <a:p>
            <a:pPr>
              <a:defRPr/>
            </a:pPr>
            <a:r>
              <a:rPr lang="en-US" sz="2800" i="1" dirty="0" smtClean="0">
                <a:solidFill>
                  <a:schemeClr val="bg1"/>
                </a:solidFill>
                <a:effectLst>
                  <a:outerShdw blurRad="38100" dist="38100" dir="2700000" algn="tl">
                    <a:srgbClr val="000000"/>
                  </a:outerShdw>
                </a:effectLst>
                <a:latin typeface="Apple Chancery" pitchFamily="-48" charset="0"/>
                <a:ea typeface="Kai" pitchFamily="-48" charset="-122"/>
              </a:rPr>
              <a:t>June 6, 2018</a:t>
            </a:r>
            <a:endParaRPr lang="en-US" sz="2800" i="1" dirty="0">
              <a:solidFill>
                <a:schemeClr val="bg1"/>
              </a:solidFill>
              <a:effectLst>
                <a:outerShdw blurRad="38100" dist="38100" dir="2700000" algn="tl">
                  <a:srgbClr val="000000"/>
                </a:outerShdw>
              </a:effectLst>
              <a:latin typeface="Apple Chancery" pitchFamily="-48" charset="0"/>
              <a:ea typeface="Kai" pitchFamily="-48" charset="-122"/>
            </a:endParaRPr>
          </a:p>
        </p:txBody>
      </p:sp>
      <p:sp>
        <p:nvSpPr>
          <p:cNvPr id="2054" name="Rectangle 6"/>
          <p:cNvSpPr>
            <a:spLocks noChangeArrowheads="1"/>
          </p:cNvSpPr>
          <p:nvPr/>
        </p:nvSpPr>
        <p:spPr bwMode="auto">
          <a:xfrm>
            <a:off x="1066800" y="3733800"/>
            <a:ext cx="7696200" cy="1569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l">
              <a:defRPr/>
            </a:pPr>
            <a:r>
              <a:rPr lang="en-US" i="1" dirty="0">
                <a:latin typeface="Arial" charset="0"/>
              </a:rPr>
              <a:t>Kathy Becker –Last Names A - C</a:t>
            </a:r>
          </a:p>
          <a:p>
            <a:pPr algn="l">
              <a:defRPr/>
            </a:pPr>
            <a:r>
              <a:rPr lang="en-US" i="1" dirty="0" err="1">
                <a:latin typeface="Arial" charset="0"/>
              </a:rPr>
              <a:t>Ilana</a:t>
            </a:r>
            <a:r>
              <a:rPr lang="en-US" i="1" dirty="0">
                <a:latin typeface="Arial" charset="0"/>
              </a:rPr>
              <a:t> Blum – Last Names D - I</a:t>
            </a:r>
          </a:p>
          <a:p>
            <a:pPr algn="l">
              <a:defRPr/>
            </a:pPr>
            <a:r>
              <a:rPr lang="en-US" i="1" dirty="0">
                <a:latin typeface="Arial" charset="0"/>
              </a:rPr>
              <a:t>Paula Larson –Last Names J - Q</a:t>
            </a:r>
          </a:p>
          <a:p>
            <a:pPr algn="l">
              <a:defRPr/>
            </a:pPr>
            <a:r>
              <a:rPr lang="en-US" i="1" dirty="0" err="1">
                <a:latin typeface="Arial" charset="0"/>
              </a:rPr>
              <a:t>Renata</a:t>
            </a:r>
            <a:r>
              <a:rPr lang="en-US" i="1" dirty="0">
                <a:latin typeface="Arial" charset="0"/>
              </a:rPr>
              <a:t> Emery –Last Names R - Z</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a:xfrm>
            <a:off x="685800" y="301625"/>
            <a:ext cx="7772400" cy="841375"/>
          </a:xfrm>
        </p:spPr>
        <p:txBody>
          <a:bodyPr>
            <a:normAutofit fontScale="90000"/>
          </a:bodyPr>
          <a:lstStyle/>
          <a:p>
            <a:pPr>
              <a:defRPr/>
            </a:pPr>
            <a:r>
              <a:rPr lang="en-US" sz="3200" b="1" i="1" dirty="0">
                <a:solidFill>
                  <a:srgbClr val="FFFF00"/>
                </a:solidFill>
                <a:latin typeface="Book Antiqua" pitchFamily="18" charset="0"/>
              </a:rPr>
              <a:t/>
            </a:r>
            <a:br>
              <a:rPr lang="en-US" sz="3200" b="1" i="1" dirty="0">
                <a:solidFill>
                  <a:srgbClr val="FFFF00"/>
                </a:solidFill>
                <a:latin typeface="Book Antiqua" pitchFamily="18" charset="0"/>
              </a:rPr>
            </a:br>
            <a:r>
              <a:rPr lang="en-US" sz="3100" b="1" i="1" dirty="0">
                <a:solidFill>
                  <a:srgbClr val="FFFF00"/>
                </a:solidFill>
                <a:effectLst>
                  <a:outerShdw blurRad="38100" dist="38100" dir="2700000" algn="tl">
                    <a:srgbClr val="AF273E"/>
                  </a:outerShdw>
                </a:effectLst>
                <a:latin typeface="Arial Black" pitchFamily="34" charset="0"/>
                <a:cs typeface="FreesiaUPC" pitchFamily="34" charset="-34"/>
              </a:rPr>
              <a:t>NCAA Eligibility – </a:t>
            </a:r>
            <a:r>
              <a:rPr lang="en-US" sz="2800" dirty="0">
                <a:hlinkClick r:id="rId2"/>
              </a:rPr>
              <a:t>www.</a:t>
            </a:r>
            <a:r>
              <a:rPr lang="en-US" sz="2800" b="1" dirty="0">
                <a:hlinkClick r:id="rId2"/>
              </a:rPr>
              <a:t>eligibilitycenter</a:t>
            </a:r>
            <a:r>
              <a:rPr lang="en-US" sz="2800" dirty="0">
                <a:hlinkClick r:id="rId2"/>
              </a:rPr>
              <a:t>.org/</a:t>
            </a:r>
            <a:r>
              <a:rPr lang="en-US" sz="2800" dirty="0"/>
              <a:t> </a:t>
            </a:r>
            <a:endParaRPr lang="en-US" sz="3100" b="1" i="1" dirty="0">
              <a:solidFill>
                <a:srgbClr val="FFFF00"/>
              </a:solidFill>
              <a:effectLst>
                <a:outerShdw blurRad="38100" dist="38100" dir="2700000" algn="tl">
                  <a:srgbClr val="AF273E"/>
                </a:outerShdw>
              </a:effectLst>
              <a:latin typeface="Arial Black" pitchFamily="34" charset="0"/>
              <a:cs typeface="FreesiaUPC" pitchFamily="34" charset="-34"/>
            </a:endParaRPr>
          </a:p>
        </p:txBody>
      </p:sp>
      <p:sp>
        <p:nvSpPr>
          <p:cNvPr id="138245" name="Rectangle 5"/>
          <p:cNvSpPr>
            <a:spLocks noGrp="1" noChangeArrowheads="1"/>
          </p:cNvSpPr>
          <p:nvPr>
            <p:ph sz="half" idx="1"/>
          </p:nvPr>
        </p:nvSpPr>
        <p:spPr>
          <a:xfrm>
            <a:off x="228600" y="1524000"/>
            <a:ext cx="8305800" cy="2667000"/>
          </a:xfrm>
        </p:spPr>
        <p:txBody>
          <a:bodyPr>
            <a:normAutofit/>
          </a:bodyPr>
          <a:lstStyle/>
          <a:p>
            <a:pPr algn="ctr" eaLnBrk="1" hangingPunct="1">
              <a:lnSpc>
                <a:spcPct val="80000"/>
              </a:lnSpc>
              <a:buFontTx/>
              <a:buNone/>
            </a:pPr>
            <a:endParaRPr lang="en-US" b="1" i="1" u="sng" dirty="0">
              <a:latin typeface="Book Antiqua" pitchFamily="18" charset="0"/>
            </a:endParaRPr>
          </a:p>
          <a:p>
            <a:pPr eaLnBrk="1" hangingPunct="1">
              <a:lnSpc>
                <a:spcPct val="80000"/>
              </a:lnSpc>
            </a:pPr>
            <a:endParaRPr lang="en-US" sz="2000" b="1" i="1" u="sng" dirty="0">
              <a:latin typeface="Book Antiqua" pitchFamily="18" charset="0"/>
            </a:endParaRPr>
          </a:p>
        </p:txBody>
      </p:sp>
      <p:sp>
        <p:nvSpPr>
          <p:cNvPr id="2" name="Content Placeholder 1"/>
          <p:cNvSpPr>
            <a:spLocks noGrp="1"/>
          </p:cNvSpPr>
          <p:nvPr>
            <p:ph sz="half" idx="2"/>
          </p:nvPr>
        </p:nvSpPr>
        <p:spPr>
          <a:xfrm>
            <a:off x="1066800" y="1600200"/>
            <a:ext cx="6858000" cy="4525963"/>
          </a:xfrm>
        </p:spPr>
        <p:txBody>
          <a:bodyPr>
            <a:normAutofit/>
          </a:bodyPr>
          <a:lstStyle/>
          <a:p>
            <a:r>
              <a:rPr lang="en-US" sz="2000" dirty="0"/>
              <a:t>If you are considering playing a sport at a Division I or Division II college you must register with the NCAA.</a:t>
            </a:r>
          </a:p>
          <a:p>
            <a:endParaRPr lang="en-US" sz="2000" i="1" dirty="0"/>
          </a:p>
          <a:p>
            <a:r>
              <a:rPr lang="en-US" sz="2000" dirty="0"/>
              <a:t>When you first register, your transcript will be sent by Linganore High School to NCAA and each semester after that until final transcript</a:t>
            </a:r>
            <a:r>
              <a:rPr lang="en-US" sz="2000" dirty="0" smtClean="0"/>
              <a:t>.</a:t>
            </a:r>
          </a:p>
          <a:p>
            <a:endParaRPr lang="en-US" sz="2000" dirty="0" smtClean="0"/>
          </a:p>
          <a:p>
            <a:r>
              <a:rPr lang="en-US" sz="2000" dirty="0" smtClean="0"/>
              <a:t>Visit NCAA website to learn eligibility requirements for academics and testing</a:t>
            </a:r>
          </a:p>
          <a:p>
            <a:pPr marL="36576" indent="0">
              <a:buNone/>
            </a:pPr>
            <a:endParaRPr lang="en-US" sz="2000" dirty="0"/>
          </a:p>
          <a:p>
            <a:endParaRPr lang="en-US" sz="2000"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rmAutofit fontScale="90000"/>
          </a:bodyPr>
          <a:lstStyle/>
          <a:p>
            <a:r>
              <a:rPr lang="en-US" sz="4400" dirty="0">
                <a:solidFill>
                  <a:srgbClr val="FFFF00"/>
                </a:solidFill>
              </a:rPr>
              <a:t>Senior Timeline – Do NOW</a:t>
            </a:r>
            <a:br>
              <a:rPr lang="en-US" sz="4400" dirty="0">
                <a:solidFill>
                  <a:srgbClr val="FFFF00"/>
                </a:solidFill>
              </a:rPr>
            </a:br>
            <a:r>
              <a:rPr lang="en-US" sz="4400" dirty="0">
                <a:solidFill>
                  <a:srgbClr val="FFFF00"/>
                </a:solidFill>
              </a:rPr>
              <a:t>For Linganore High School</a:t>
            </a:r>
            <a:r>
              <a:rPr lang="en-US" sz="4800" dirty="0">
                <a:solidFill>
                  <a:srgbClr val="FFFF00"/>
                </a:solidFill>
              </a:rPr>
              <a:t/>
            </a:r>
            <a:br>
              <a:rPr lang="en-US" sz="4800" dirty="0">
                <a:solidFill>
                  <a:srgbClr val="FFFF00"/>
                </a:solidFill>
              </a:rPr>
            </a:b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sz="2800" b="1" dirty="0">
                <a:effectLst>
                  <a:outerShdw blurRad="38100" dist="38100" dir="2700000" algn="tl">
                    <a:srgbClr val="000000"/>
                  </a:outerShdw>
                </a:effectLst>
                <a:cs typeface="FreesiaUPC" pitchFamily="34" charset="-34"/>
              </a:rPr>
              <a:t>Ask two teachers (in person) if they are willing to write letters of recommendation for you.</a:t>
            </a:r>
          </a:p>
          <a:p>
            <a:pPr>
              <a:defRPr/>
            </a:pPr>
            <a:r>
              <a:rPr lang="en-US" sz="2800" b="1" dirty="0">
                <a:effectLst>
                  <a:outerShdw blurRad="38100" dist="38100" dir="2700000" algn="tl">
                    <a:srgbClr val="000000"/>
                  </a:outerShdw>
                </a:effectLst>
                <a:cs typeface="FreesiaUPC" pitchFamily="34" charset="-34"/>
              </a:rPr>
              <a:t>In </a:t>
            </a:r>
            <a:r>
              <a:rPr lang="en-US" sz="2800" b="1" dirty="0" err="1">
                <a:effectLst>
                  <a:outerShdw blurRad="38100" dist="38100" dir="2700000" algn="tl">
                    <a:srgbClr val="000000"/>
                  </a:outerShdw>
                </a:effectLst>
                <a:cs typeface="FreesiaUPC" pitchFamily="34" charset="-34"/>
              </a:rPr>
              <a:t>Naviance</a:t>
            </a:r>
            <a:r>
              <a:rPr lang="en-US" sz="2800" b="1" dirty="0">
                <a:effectLst>
                  <a:outerShdw blurRad="38100" dist="38100" dir="2700000" algn="tl">
                    <a:srgbClr val="000000"/>
                  </a:outerShdw>
                </a:effectLst>
                <a:cs typeface="FreesiaUPC" pitchFamily="34" charset="-34"/>
              </a:rPr>
              <a:t>, complete </a:t>
            </a:r>
            <a:r>
              <a:rPr lang="en-US" sz="2800" b="1" u="sng" dirty="0">
                <a:effectLst>
                  <a:outerShdw blurRad="38100" dist="38100" dir="2700000" algn="tl">
                    <a:srgbClr val="000000"/>
                  </a:outerShdw>
                </a:effectLst>
                <a:cs typeface="FreesiaUPC" pitchFamily="34" charset="-34"/>
              </a:rPr>
              <a:t>Senior Profile Survey</a:t>
            </a:r>
            <a:r>
              <a:rPr lang="en-US" sz="2800" b="1" dirty="0">
                <a:effectLst>
                  <a:outerShdw blurRad="38100" dist="38100" dir="2700000" algn="tl">
                    <a:srgbClr val="000000"/>
                  </a:outerShdw>
                </a:effectLst>
                <a:cs typeface="FreesiaUPC" pitchFamily="34" charset="-34"/>
              </a:rPr>
              <a:t> and add colleges to </a:t>
            </a:r>
            <a:r>
              <a:rPr lang="en-US" sz="2800" b="1" i="1" u="sng" dirty="0">
                <a:effectLst>
                  <a:outerShdw blurRad="38100" dist="38100" dir="2700000" algn="tl">
                    <a:srgbClr val="000000"/>
                  </a:outerShdw>
                </a:effectLst>
                <a:cs typeface="FreesiaUPC" pitchFamily="34" charset="-34"/>
              </a:rPr>
              <a:t>Colleges I’m Thinking About</a:t>
            </a:r>
            <a:r>
              <a:rPr lang="en-US" sz="2800" b="1" dirty="0">
                <a:effectLst>
                  <a:outerShdw blurRad="38100" dist="38100" dir="2700000" algn="tl">
                    <a:srgbClr val="000000"/>
                  </a:outerShdw>
                </a:effectLst>
                <a:cs typeface="FreesiaUPC" pitchFamily="34" charset="-34"/>
              </a:rPr>
              <a:t>.</a:t>
            </a:r>
          </a:p>
          <a:p>
            <a:pPr>
              <a:defRPr/>
            </a:pPr>
            <a:r>
              <a:rPr lang="en-US" sz="2800" b="1" dirty="0">
                <a:effectLst>
                  <a:outerShdw blurRad="38100" dist="38100" dir="2700000" algn="tl">
                    <a:srgbClr val="000000"/>
                  </a:outerShdw>
                </a:effectLst>
                <a:cs typeface="FreesiaUPC" pitchFamily="34" charset="-34"/>
              </a:rPr>
              <a:t>Practice for SAT or ACT if planning to retake.  If you are applying to 4-year colleges you should complete taking entrance exams by December </a:t>
            </a:r>
            <a:r>
              <a:rPr lang="en-US" sz="2800" b="1" dirty="0" smtClean="0">
                <a:effectLst>
                  <a:outerShdw blurRad="38100" dist="38100" dir="2700000" algn="tl">
                    <a:srgbClr val="000000"/>
                  </a:outerShdw>
                </a:effectLst>
                <a:cs typeface="FreesiaUPC" pitchFamily="34" charset="-34"/>
              </a:rPr>
              <a:t>2018.</a:t>
            </a:r>
            <a:endParaRPr lang="en-US" sz="2800" b="1" dirty="0">
              <a:effectLst>
                <a:outerShdw blurRad="38100" dist="38100" dir="2700000" algn="tl">
                  <a:srgbClr val="000000"/>
                </a:outerShdw>
              </a:effectLst>
              <a:cs typeface="FreesiaUPC" pitchFamily="34" charset="-34"/>
            </a:endParaRPr>
          </a:p>
          <a:p>
            <a:pPr>
              <a:defRPr/>
            </a:pPr>
            <a:r>
              <a:rPr lang="en-US" sz="2800" b="1" dirty="0">
                <a:effectLst>
                  <a:outerShdw blurRad="38100" dist="38100" dir="2700000" algn="tl">
                    <a:srgbClr val="000000"/>
                  </a:outerShdw>
                </a:effectLst>
                <a:cs typeface="FreesiaUPC" pitchFamily="34" charset="-34"/>
              </a:rPr>
              <a:t>Visit college campuses, attend open houses</a:t>
            </a:r>
            <a:r>
              <a:rPr lang="en-US" sz="2800" b="1" dirty="0" smtClean="0">
                <a:effectLst>
                  <a:outerShdw blurRad="38100" dist="38100" dir="2700000" algn="tl">
                    <a:srgbClr val="000000"/>
                  </a:outerShdw>
                </a:effectLst>
                <a:cs typeface="FreesiaUPC" pitchFamily="34" charset="-34"/>
              </a:rPr>
              <a:t>.</a:t>
            </a:r>
          </a:p>
          <a:p>
            <a:pPr>
              <a:defRPr/>
            </a:pPr>
            <a:r>
              <a:rPr lang="en-US" sz="2800" b="1" dirty="0" smtClean="0">
                <a:effectLst>
                  <a:outerShdw blurRad="38100" dist="38100" dir="2700000" algn="tl">
                    <a:srgbClr val="000000"/>
                  </a:outerShdw>
                </a:effectLst>
                <a:cs typeface="FreesiaUPC" pitchFamily="34" charset="-34"/>
              </a:rPr>
              <a:t>Start college essay – use Common App prompts as your guide.</a:t>
            </a:r>
            <a:endParaRPr lang="en-US" sz="2800" b="1" dirty="0">
              <a:effectLst>
                <a:outerShdw blurRad="38100" dist="38100" dir="2700000" algn="tl">
                  <a:srgbClr val="000000"/>
                </a:outerShdw>
              </a:effectLst>
              <a:cs typeface="FreesiaUPC" pitchFamily="34" charset="-34"/>
            </a:endParaRPr>
          </a:p>
          <a:p>
            <a:pPr>
              <a:defRPr/>
            </a:pPr>
            <a:endParaRPr lang="en-US" sz="2800" b="1" dirty="0">
              <a:effectLst>
                <a:outerShdw blurRad="38100" dist="38100" dir="2700000" algn="tl">
                  <a:srgbClr val="000000"/>
                </a:outerShdw>
              </a:effectLst>
              <a:latin typeface="FreesiaUPC" pitchFamily="34" charset="-34"/>
              <a:cs typeface="FreesiaUPC" pitchFamily="34" charset="-34"/>
            </a:endParaRPr>
          </a:p>
          <a:p>
            <a:pPr>
              <a:defRPr/>
            </a:pPr>
            <a:endParaRPr lang="en-US" sz="2800" b="1" dirty="0">
              <a:solidFill>
                <a:schemeClr val="folHlink"/>
              </a:solidFill>
              <a:effectLst>
                <a:outerShdw blurRad="38100" dist="38100" dir="2700000" algn="tl">
                  <a:srgbClr val="000000"/>
                </a:outerShdw>
              </a:effectLst>
              <a:latin typeface="FreesiaUPC" pitchFamily="34" charset="-34"/>
              <a:cs typeface="FreesiaUPC" pitchFamily="34" charset="-34"/>
            </a:endParaRPr>
          </a:p>
          <a:p>
            <a:pPr marL="36576" indent="0">
              <a:buNone/>
              <a:defRPr/>
            </a:pPr>
            <a:r>
              <a:rPr lang="en-US" sz="2800" b="1" dirty="0">
                <a:solidFill>
                  <a:schemeClr val="folHlink"/>
                </a:solidFill>
                <a:effectLst>
                  <a:outerShdw blurRad="38100" dist="38100" dir="2700000" algn="tl">
                    <a:srgbClr val="000000"/>
                  </a:outerShdw>
                </a:effectLst>
                <a:latin typeface="FreesiaUPC" pitchFamily="34" charset="-34"/>
                <a:cs typeface="FreesiaUPC" pitchFamily="34" charset="-34"/>
              </a:rPr>
              <a:t> </a:t>
            </a:r>
            <a:endParaRPr lang="en-US" dirty="0"/>
          </a:p>
        </p:txBody>
      </p:sp>
    </p:spTree>
    <p:extLst>
      <p:ext uri="{BB962C8B-B14F-4D97-AF65-F5344CB8AC3E}">
        <p14:creationId xmlns:p14="http://schemas.microsoft.com/office/powerpoint/2010/main" val="72870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533400" y="228600"/>
            <a:ext cx="8305800" cy="533400"/>
          </a:xfrm>
        </p:spPr>
        <p:txBody>
          <a:bodyPr>
            <a:noAutofit/>
          </a:bodyPr>
          <a:lstStyle/>
          <a:p>
            <a:pPr eaLnBrk="1" hangingPunct="1">
              <a:defRPr/>
            </a:pPr>
            <a:r>
              <a:rPr lang="en-US" sz="4400" dirty="0">
                <a:solidFill>
                  <a:srgbClr val="FFFF00"/>
                </a:solidFill>
              </a:rPr>
              <a:t>Senior Timeline – After August 1</a:t>
            </a:r>
          </a:p>
        </p:txBody>
      </p:sp>
      <p:sp>
        <p:nvSpPr>
          <p:cNvPr id="158723" name="Rectangle 3"/>
          <p:cNvSpPr>
            <a:spLocks noGrp="1" noChangeArrowheads="1"/>
          </p:cNvSpPr>
          <p:nvPr>
            <p:ph idx="1"/>
          </p:nvPr>
        </p:nvSpPr>
        <p:spPr>
          <a:xfrm>
            <a:off x="914400" y="1066800"/>
            <a:ext cx="6629400" cy="4343400"/>
          </a:xfrm>
        </p:spPr>
        <p:txBody>
          <a:bodyPr>
            <a:noAutofit/>
          </a:bodyPr>
          <a:lstStyle/>
          <a:p>
            <a:pPr>
              <a:defRPr/>
            </a:pPr>
            <a:r>
              <a:rPr lang="en-US" sz="1800" b="1" dirty="0">
                <a:effectLst>
                  <a:outerShdw blurRad="38100" dist="38100" dir="2700000" algn="tl">
                    <a:srgbClr val="000000"/>
                  </a:outerShdw>
                </a:effectLst>
                <a:cs typeface="FreesiaUPC" pitchFamily="34" charset="-34"/>
              </a:rPr>
              <a:t>Complete applications through Common </a:t>
            </a:r>
            <a:r>
              <a:rPr lang="en-US" sz="1800" b="1" dirty="0" err="1">
                <a:effectLst>
                  <a:outerShdw blurRad="38100" dist="38100" dir="2700000" algn="tl">
                    <a:srgbClr val="000000"/>
                  </a:outerShdw>
                </a:effectLst>
                <a:cs typeface="FreesiaUPC" pitchFamily="34" charset="-34"/>
              </a:rPr>
              <a:t>Ap</a:t>
            </a:r>
            <a:r>
              <a:rPr lang="en-US" sz="1800" b="1" dirty="0" smtClean="0">
                <a:effectLst>
                  <a:outerShdw blurRad="38100" dist="38100" dir="2700000" algn="tl">
                    <a:srgbClr val="000000"/>
                  </a:outerShdw>
                </a:effectLst>
                <a:cs typeface="FreesiaUPC" pitchFamily="34" charset="-34"/>
              </a:rPr>
              <a:t>, The Coalition, </a:t>
            </a:r>
            <a:r>
              <a:rPr lang="en-US" sz="1800" b="1" dirty="0">
                <a:effectLst>
                  <a:outerShdw blurRad="38100" dist="38100" dir="2700000" algn="tl">
                    <a:srgbClr val="000000"/>
                  </a:outerShdw>
                </a:effectLst>
                <a:cs typeface="FreesiaUPC" pitchFamily="34" charset="-34"/>
              </a:rPr>
              <a:t>college </a:t>
            </a:r>
            <a:r>
              <a:rPr lang="en-US" sz="1800" b="1" dirty="0" smtClean="0">
                <a:effectLst>
                  <a:outerShdw blurRad="38100" dist="38100" dir="2700000" algn="tl">
                    <a:srgbClr val="000000"/>
                  </a:outerShdw>
                </a:effectLst>
                <a:cs typeface="FreesiaUPC" pitchFamily="34" charset="-34"/>
              </a:rPr>
              <a:t>websites, </a:t>
            </a:r>
            <a:r>
              <a:rPr lang="en-US" sz="1800" b="1" dirty="0">
                <a:effectLst>
                  <a:outerShdw blurRad="38100" dist="38100" dir="2700000" algn="tl">
                    <a:srgbClr val="000000"/>
                  </a:outerShdw>
                </a:effectLst>
                <a:cs typeface="FreesiaUPC" pitchFamily="34" charset="-34"/>
              </a:rPr>
              <a:t>or hardcopy.</a:t>
            </a:r>
          </a:p>
          <a:p>
            <a:pPr>
              <a:defRPr/>
            </a:pPr>
            <a:r>
              <a:rPr lang="en-US" sz="1800" b="1" dirty="0">
                <a:effectLst>
                  <a:outerShdw blurRad="38100" dist="38100" dir="2700000" algn="tl">
                    <a:srgbClr val="000000"/>
                  </a:outerShdw>
                </a:effectLst>
                <a:cs typeface="FreesiaUPC" pitchFamily="34" charset="-34"/>
              </a:rPr>
              <a:t>If applying to any Common Application schools, create your Common </a:t>
            </a:r>
            <a:r>
              <a:rPr lang="en-US" sz="1800" b="1" dirty="0" err="1">
                <a:effectLst>
                  <a:outerShdw blurRad="38100" dist="38100" dir="2700000" algn="tl">
                    <a:srgbClr val="000000"/>
                  </a:outerShdw>
                </a:effectLst>
                <a:cs typeface="FreesiaUPC" pitchFamily="34" charset="-34"/>
              </a:rPr>
              <a:t>Ap</a:t>
            </a:r>
            <a:r>
              <a:rPr lang="en-US" sz="1800" b="1" dirty="0">
                <a:effectLst>
                  <a:outerShdw blurRad="38100" dist="38100" dir="2700000" algn="tl">
                    <a:srgbClr val="000000"/>
                  </a:outerShdw>
                </a:effectLst>
                <a:cs typeface="FreesiaUPC" pitchFamily="34" charset="-34"/>
              </a:rPr>
              <a:t> account and sync the account in </a:t>
            </a:r>
            <a:r>
              <a:rPr lang="en-US" sz="1800" b="1" dirty="0" err="1">
                <a:effectLst>
                  <a:outerShdw blurRad="38100" dist="38100" dir="2700000" algn="tl">
                    <a:srgbClr val="000000"/>
                  </a:outerShdw>
                </a:effectLst>
                <a:cs typeface="FreesiaUPC" pitchFamily="34" charset="-34"/>
              </a:rPr>
              <a:t>Naviance</a:t>
            </a:r>
            <a:r>
              <a:rPr lang="en-US" sz="1800" b="1" dirty="0">
                <a:effectLst>
                  <a:outerShdw blurRad="38100" dist="38100" dir="2700000" algn="tl">
                    <a:srgbClr val="000000"/>
                  </a:outerShdw>
                </a:effectLst>
                <a:cs typeface="FreesiaUPC" pitchFamily="34" charset="-34"/>
              </a:rPr>
              <a:t>.  </a:t>
            </a:r>
          </a:p>
          <a:p>
            <a:pPr>
              <a:defRPr/>
            </a:pPr>
            <a:r>
              <a:rPr lang="en-US" sz="1800" b="1" dirty="0">
                <a:effectLst>
                  <a:outerShdw blurRad="38100" dist="38100" dir="2700000" algn="tl">
                    <a:srgbClr val="000000"/>
                  </a:outerShdw>
                </a:effectLst>
                <a:cs typeface="FreesiaUPC" pitchFamily="34" charset="-34"/>
              </a:rPr>
              <a:t>Ask teachers for letters of recommendation, if not done already.</a:t>
            </a:r>
          </a:p>
          <a:p>
            <a:pPr>
              <a:defRPr/>
            </a:pPr>
            <a:r>
              <a:rPr lang="en-US" sz="1800" b="1" dirty="0">
                <a:effectLst>
                  <a:outerShdw blurRad="38100" dist="38100" dir="2700000" algn="tl">
                    <a:srgbClr val="000000"/>
                  </a:outerShdw>
                </a:effectLst>
                <a:cs typeface="FreesiaUPC" pitchFamily="34" charset="-34"/>
              </a:rPr>
              <a:t>Request transcripts using “Transcript Release and Request Form (Orange Form)</a:t>
            </a:r>
          </a:p>
          <a:p>
            <a:pPr>
              <a:defRPr/>
            </a:pPr>
            <a:r>
              <a:rPr lang="en-US" sz="1800" b="1" dirty="0">
                <a:effectLst>
                  <a:outerShdw blurRad="38100" dist="38100" dir="2700000" algn="tl">
                    <a:srgbClr val="000000"/>
                  </a:outerShdw>
                </a:effectLst>
                <a:cs typeface="FreesiaUPC" pitchFamily="34" charset="-34"/>
              </a:rPr>
              <a:t>In </a:t>
            </a:r>
            <a:r>
              <a:rPr lang="en-US" sz="1800" b="1" dirty="0" err="1">
                <a:effectLst>
                  <a:outerShdw blurRad="38100" dist="38100" dir="2700000" algn="tl">
                    <a:srgbClr val="000000"/>
                  </a:outerShdw>
                </a:effectLst>
                <a:cs typeface="FreesiaUPC" pitchFamily="34" charset="-34"/>
              </a:rPr>
              <a:t>Naviance</a:t>
            </a:r>
            <a:r>
              <a:rPr lang="en-US" sz="1800" b="1" dirty="0">
                <a:effectLst>
                  <a:outerShdw blurRad="38100" dist="38100" dir="2700000" algn="tl">
                    <a:srgbClr val="000000"/>
                  </a:outerShdw>
                </a:effectLst>
                <a:cs typeface="FreesiaUPC" pitchFamily="34" charset="-34"/>
              </a:rPr>
              <a:t>, request teacher recommendations to be sent to schools.  Do this after you have started the application process.</a:t>
            </a:r>
          </a:p>
          <a:p>
            <a:pPr eaLnBrk="1" hangingPunct="1">
              <a:defRPr/>
            </a:pPr>
            <a:r>
              <a:rPr lang="en-US" sz="1800" b="1" dirty="0">
                <a:effectLst>
                  <a:outerShdw blurRad="38100" dist="38100" dir="2700000" algn="tl">
                    <a:srgbClr val="000000"/>
                  </a:outerShdw>
                </a:effectLst>
                <a:cs typeface="FreesiaUPC" pitchFamily="34" charset="-34"/>
              </a:rPr>
              <a:t>Attend college information programs and college fairs – </a:t>
            </a:r>
            <a:r>
              <a:rPr lang="en-US" sz="1800" b="1" dirty="0" smtClean="0">
                <a:effectLst>
                  <a:outerShdw blurRad="38100" dist="38100" dir="2700000" algn="tl">
                    <a:srgbClr val="000000"/>
                  </a:outerShdw>
                </a:effectLst>
                <a:cs typeface="FreesiaUPC" pitchFamily="34" charset="-34"/>
              </a:rPr>
              <a:t>tentatively FCC is first Wednesday in October.</a:t>
            </a:r>
            <a:endParaRPr lang="en-US" sz="1800" b="1" dirty="0">
              <a:effectLst>
                <a:outerShdw blurRad="38100" dist="38100" dir="2700000" algn="tl">
                  <a:srgbClr val="000000"/>
                </a:outerShdw>
              </a:effectLst>
              <a:cs typeface="FreesiaUPC" pitchFamily="34" charset="-34"/>
            </a:endParaRPr>
          </a:p>
          <a:p>
            <a:pPr eaLnBrk="1" hangingPunct="1">
              <a:defRPr/>
            </a:pPr>
            <a:r>
              <a:rPr lang="en-US" sz="1800" b="1" dirty="0">
                <a:effectLst>
                  <a:outerShdw blurRad="38100" dist="38100" dir="2700000" algn="tl">
                    <a:srgbClr val="000000"/>
                  </a:outerShdw>
                </a:effectLst>
                <a:cs typeface="FreesiaUPC" pitchFamily="34" charset="-34"/>
              </a:rPr>
              <a:t>Continue campus visits, provide documentation of visit to attendance.</a:t>
            </a:r>
          </a:p>
          <a:p>
            <a:pPr marL="36576" indent="0" eaLnBrk="1" hangingPunct="1">
              <a:buNone/>
              <a:defRPr/>
            </a:pPr>
            <a:endParaRPr lang="en-US" sz="2400" b="1" dirty="0">
              <a:effectLst>
                <a:outerShdw blurRad="38100" dist="38100" dir="2700000" algn="tl">
                  <a:srgbClr val="000000"/>
                </a:outerShdw>
              </a:effectLst>
              <a:latin typeface="FreesiaUPC" pitchFamily="34" charset="-34"/>
              <a:cs typeface="FreesiaUPC" pitchFamily="34" charset="-34"/>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normAutofit/>
          </a:bodyPr>
          <a:lstStyle/>
          <a:p>
            <a:r>
              <a:rPr lang="en-US" sz="4000" dirty="0">
                <a:solidFill>
                  <a:srgbClr val="FFFF00"/>
                </a:solidFill>
              </a:rPr>
              <a:t>Senior Timeline - Continued</a:t>
            </a:r>
          </a:p>
        </p:txBody>
      </p:sp>
      <p:sp>
        <p:nvSpPr>
          <p:cNvPr id="159747" name="Rectangle 3"/>
          <p:cNvSpPr>
            <a:spLocks noGrp="1" noChangeArrowheads="1"/>
          </p:cNvSpPr>
          <p:nvPr>
            <p:ph idx="1"/>
          </p:nvPr>
        </p:nvSpPr>
        <p:spPr>
          <a:xfrm>
            <a:off x="304800" y="1143000"/>
            <a:ext cx="8001000" cy="5562600"/>
          </a:xfrm>
        </p:spPr>
        <p:txBody>
          <a:bodyPr>
            <a:noAutofit/>
          </a:bodyPr>
          <a:lstStyle/>
          <a:p>
            <a:r>
              <a:rPr lang="en-US" sz="1800" dirty="0"/>
              <a:t>Staring October 1:  complete the Free Application for Federal Student Aid (FAFSA) online.  FAFSA provides financial aid opportunities, eligibility information, and can calculate an estimated financial aid package.</a:t>
            </a:r>
          </a:p>
          <a:p>
            <a:r>
              <a:rPr lang="en-US" sz="1800" dirty="0"/>
              <a:t>Frequently check </a:t>
            </a:r>
            <a:r>
              <a:rPr lang="en-US" sz="1800" dirty="0" err="1" smtClean="0"/>
              <a:t>Naviance</a:t>
            </a:r>
            <a:r>
              <a:rPr lang="en-US" sz="1800" dirty="0"/>
              <a:t> </a:t>
            </a:r>
            <a:r>
              <a:rPr lang="en-US" sz="1800" dirty="0" smtClean="0"/>
              <a:t>Student </a:t>
            </a:r>
            <a:r>
              <a:rPr lang="en-US" sz="1800" dirty="0"/>
              <a:t>for scholarships awarded by schools, local companies, and community groups.  Apply for scholarships for which you qualify</a:t>
            </a:r>
            <a:r>
              <a:rPr lang="en-US" sz="1800" dirty="0" smtClean="0"/>
              <a:t>.</a:t>
            </a:r>
          </a:p>
          <a:p>
            <a:r>
              <a:rPr lang="en-US" sz="1800" dirty="0" smtClean="0"/>
              <a:t>Open Campus students will need to provide dual credit grades to </a:t>
            </a:r>
            <a:r>
              <a:rPr lang="en-US" sz="1800" dirty="0" err="1" smtClean="0"/>
              <a:t>Linganore</a:t>
            </a:r>
            <a:r>
              <a:rPr lang="en-US" sz="1800" dirty="0" smtClean="0"/>
              <a:t>.  Dual Enrollments must request FCC transcript to be sent to their college of attendance.</a:t>
            </a:r>
            <a:endParaRPr lang="en-US" sz="1800" dirty="0"/>
          </a:p>
          <a:p>
            <a:r>
              <a:rPr lang="en-US" sz="1800" dirty="0"/>
              <a:t>May 1:  deadline for final choice notification to colleges.</a:t>
            </a:r>
          </a:p>
          <a:p>
            <a:r>
              <a:rPr lang="en-US" sz="1800" dirty="0"/>
              <a:t>Take AP exams: have scores sent to your final choice college.</a:t>
            </a:r>
          </a:p>
          <a:p>
            <a:r>
              <a:rPr lang="en-US" sz="1800" dirty="0"/>
              <a:t>Send thank-you notes to teachers who wrote recommendation letters.</a:t>
            </a:r>
          </a:p>
          <a:p>
            <a:r>
              <a:rPr lang="en-US" sz="1800" dirty="0"/>
              <a:t>Complete Senior Survey to request final transcript.</a:t>
            </a:r>
          </a:p>
          <a:p>
            <a:r>
              <a:rPr lang="en-US" sz="1800" dirty="0"/>
              <a:t>July:  notify the financial aid office of the college you will attend about any scholarships you have received.</a:t>
            </a: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0"/>
            <a:ext cx="8229600" cy="838200"/>
          </a:xfrm>
        </p:spPr>
        <p:txBody>
          <a:bodyPr/>
          <a:lstStyle/>
          <a:p>
            <a:pPr eaLnBrk="1" hangingPunct="1">
              <a:defRPr/>
            </a:pPr>
            <a:r>
              <a:rPr lang="en-US" i="1" dirty="0">
                <a:solidFill>
                  <a:srgbClr val="FFFF00"/>
                </a:solidFill>
                <a:latin typeface="Book Antiqua" pitchFamily="18" charset="0"/>
              </a:rPr>
              <a:t>Facts about FAFSA</a:t>
            </a:r>
          </a:p>
        </p:txBody>
      </p:sp>
      <p:sp>
        <p:nvSpPr>
          <p:cNvPr id="164867" name="Rectangle 3"/>
          <p:cNvSpPr>
            <a:spLocks noGrp="1" noChangeArrowheads="1"/>
          </p:cNvSpPr>
          <p:nvPr>
            <p:ph idx="1"/>
          </p:nvPr>
        </p:nvSpPr>
        <p:spPr>
          <a:xfrm>
            <a:off x="304800" y="1143000"/>
            <a:ext cx="8458200" cy="5292725"/>
          </a:xfrm>
          <a:ln>
            <a:solidFill>
              <a:schemeClr val="accent1"/>
            </a:solidFill>
            <a:miter lim="800000"/>
            <a:headEnd/>
            <a:tailEnd/>
          </a:ln>
        </p:spPr>
        <p:txBody>
          <a:bodyPr>
            <a:normAutofit/>
          </a:bodyPr>
          <a:lstStyle/>
          <a:p>
            <a:pPr>
              <a:lnSpc>
                <a:spcPct val="80000"/>
              </a:lnSpc>
              <a:defRPr/>
            </a:pPr>
            <a:r>
              <a:rPr lang="en-US" sz="2800" i="1" dirty="0">
                <a:latin typeface="Franklin Gothic Medium Cond" panose="020B0606030402020204" pitchFamily="34" charset="0"/>
                <a:cs typeface="FreesiaUPC" pitchFamily="34" charset="-34"/>
              </a:rPr>
              <a:t>Before October 1, </a:t>
            </a:r>
            <a:r>
              <a:rPr lang="en-US" sz="2800" i="1" dirty="0" smtClean="0">
                <a:latin typeface="Franklin Gothic Medium Cond" panose="020B0606030402020204" pitchFamily="34" charset="0"/>
                <a:cs typeface="FreesiaUPC" pitchFamily="34" charset="-34"/>
              </a:rPr>
              <a:t>2018 create </a:t>
            </a:r>
            <a:r>
              <a:rPr lang="en-US" sz="2800" i="1" dirty="0">
                <a:latin typeface="Franklin Gothic Medium Cond" panose="020B0606030402020204" pitchFamily="34" charset="0"/>
                <a:cs typeface="FreesiaUPC" pitchFamily="34" charset="-34"/>
              </a:rPr>
              <a:t>a username and password at </a:t>
            </a:r>
            <a:r>
              <a:rPr lang="en-US" sz="2800" i="1" dirty="0">
                <a:latin typeface="Franklin Gothic Medium Cond" panose="020B0606030402020204" pitchFamily="34" charset="0"/>
                <a:cs typeface="FreesiaUPC" pitchFamily="34" charset="-34"/>
                <a:hlinkClick r:id="rId2"/>
              </a:rPr>
              <a:t>https://fsaid.ed.gov/npas/index.htm</a:t>
            </a:r>
            <a:r>
              <a:rPr lang="en-US" sz="2800" i="1" dirty="0">
                <a:latin typeface="Franklin Gothic Medium Cond" panose="020B0606030402020204" pitchFamily="34" charset="0"/>
                <a:cs typeface="FreesiaUPC" pitchFamily="34" charset="-34"/>
              </a:rPr>
              <a:t> </a:t>
            </a:r>
          </a:p>
          <a:p>
            <a:pPr eaLnBrk="1" hangingPunct="1">
              <a:lnSpc>
                <a:spcPct val="80000"/>
              </a:lnSpc>
              <a:defRPr/>
            </a:pPr>
            <a:r>
              <a:rPr lang="en-US" sz="2800" i="1" dirty="0">
                <a:latin typeface="Franklin Gothic Medium Cond" panose="020B0606030402020204" pitchFamily="34" charset="0"/>
                <a:cs typeface="FreesiaUPC" pitchFamily="34" charset="-34"/>
              </a:rPr>
              <a:t>Must be completed for eligibility for merit-based aid</a:t>
            </a:r>
          </a:p>
          <a:p>
            <a:pPr eaLnBrk="1" hangingPunct="1">
              <a:lnSpc>
                <a:spcPct val="80000"/>
              </a:lnSpc>
              <a:defRPr/>
            </a:pPr>
            <a:r>
              <a:rPr lang="en-US" sz="2800" i="1" dirty="0">
                <a:latin typeface="Franklin Gothic Medium Cond" panose="020B0606030402020204" pitchFamily="34" charset="0"/>
                <a:cs typeface="FreesiaUPC" pitchFamily="34" charset="-34"/>
              </a:rPr>
              <a:t>Check deadlines for state and schools </a:t>
            </a:r>
          </a:p>
          <a:p>
            <a:pPr eaLnBrk="1" hangingPunct="1">
              <a:lnSpc>
                <a:spcPct val="80000"/>
              </a:lnSpc>
              <a:defRPr/>
            </a:pPr>
            <a:r>
              <a:rPr lang="en-US" sz="2800" i="1" dirty="0">
                <a:latin typeface="Franklin Gothic Medium Cond" panose="020B0606030402020204" pitchFamily="34" charset="0"/>
                <a:cs typeface="FreesiaUPC" pitchFamily="34" charset="-34"/>
              </a:rPr>
              <a:t>Form must be submitted every year</a:t>
            </a:r>
            <a:endParaRPr lang="en-US" sz="2800" b="1" i="1" dirty="0">
              <a:latin typeface="Franklin Gothic Medium Cond" panose="020B0606030402020204" pitchFamily="34" charset="0"/>
              <a:cs typeface="FreesiaUPC" pitchFamily="34" charset="-34"/>
            </a:endParaRPr>
          </a:p>
          <a:p>
            <a:pPr>
              <a:lnSpc>
                <a:spcPct val="80000"/>
              </a:lnSpc>
              <a:defRPr/>
            </a:pPr>
            <a:r>
              <a:rPr lang="en-US" sz="2800" i="1" dirty="0">
                <a:latin typeface="Franklin Gothic Medium Cond" panose="020B0606030402020204" pitchFamily="34" charset="0"/>
                <a:cs typeface="FreesiaUPC" pitchFamily="34" charset="-34"/>
              </a:rPr>
              <a:t>Use FAFSA4caster to calculate student’s eligibility for federal student aid to include grants and loans @ </a:t>
            </a:r>
            <a:r>
              <a:rPr lang="en-US" sz="2800" dirty="0">
                <a:latin typeface="Franklin Gothic Medium Cond" panose="020B0606030402020204" pitchFamily="34" charset="0"/>
                <a:hlinkClick r:id="rId3" action="ppaction://hlinkfile"/>
              </a:rPr>
              <a:t>StudentAid.gov</a:t>
            </a:r>
            <a:endParaRPr lang="en-US" sz="2800" b="1" i="1" dirty="0">
              <a:latin typeface="Franklin Gothic Medium Cond" panose="020B0606030402020204" pitchFamily="34" charset="0"/>
              <a:cs typeface="FreesiaUPC" pitchFamily="34" charset="-34"/>
            </a:endParaRPr>
          </a:p>
          <a:p>
            <a:pPr eaLnBrk="1" hangingPunct="1">
              <a:lnSpc>
                <a:spcPct val="80000"/>
              </a:lnSpc>
              <a:defRPr/>
            </a:pPr>
            <a:r>
              <a:rPr lang="en-US" sz="2800" i="1" dirty="0">
                <a:latin typeface="Franklin Gothic Medium Cond" panose="020B0606030402020204" pitchFamily="34" charset="0"/>
                <a:cs typeface="FreesiaUPC" pitchFamily="34" charset="-34"/>
              </a:rPr>
              <a:t>The FAFSA website can be found at </a:t>
            </a:r>
            <a:r>
              <a:rPr lang="en-US" sz="2800" b="1" i="1" dirty="0">
                <a:latin typeface="Franklin Gothic Medium Cond" panose="020B0606030402020204" pitchFamily="34" charset="0"/>
                <a:cs typeface="FreesiaUPC" pitchFamily="34" charset="-34"/>
                <a:hlinkClick r:id="rId4"/>
              </a:rPr>
              <a:t>www.fafsa.ed.gov</a:t>
            </a:r>
            <a:r>
              <a:rPr lang="en-US" sz="2800" b="1" i="1" dirty="0">
                <a:latin typeface="Franklin Gothic Medium Cond" panose="020B0606030402020204" pitchFamily="34" charset="0"/>
                <a:cs typeface="FreesiaUPC" pitchFamily="34" charset="-34"/>
              </a:rPr>
              <a:t> </a:t>
            </a:r>
            <a:endParaRPr lang="en-US" sz="2800" b="1" i="1" dirty="0" smtClean="0">
              <a:latin typeface="Franklin Gothic Medium Cond" panose="020B0606030402020204" pitchFamily="34" charset="0"/>
              <a:cs typeface="FreesiaUPC" pitchFamily="34" charset="-34"/>
            </a:endParaRPr>
          </a:p>
          <a:p>
            <a:pPr eaLnBrk="1" hangingPunct="1">
              <a:lnSpc>
                <a:spcPct val="80000"/>
              </a:lnSpc>
              <a:defRPr/>
            </a:pPr>
            <a:r>
              <a:rPr lang="en-US" sz="2800" i="1" dirty="0" smtClean="0">
                <a:latin typeface="Franklin Gothic Medium Cond" panose="020B0606030402020204" pitchFamily="34" charset="0"/>
                <a:cs typeface="FreesiaUPC" pitchFamily="34" charset="-34"/>
              </a:rPr>
              <a:t>Financial Aid Night presented by Hood College is Monday, September 17.  </a:t>
            </a:r>
            <a:endParaRPr lang="en-US" sz="2800" i="1" dirty="0">
              <a:latin typeface="Franklin Gothic Medium Cond" panose="020B0606030402020204" pitchFamily="34" charset="0"/>
              <a:cs typeface="FreesiaUPC" pitchFamily="34" charset="-34"/>
            </a:endParaRPr>
          </a:p>
          <a:p>
            <a:pPr eaLnBrk="1" hangingPunct="1">
              <a:lnSpc>
                <a:spcPct val="80000"/>
              </a:lnSpc>
              <a:defRPr/>
            </a:pPr>
            <a:endParaRPr lang="en-US" sz="1800" i="1" dirty="0">
              <a:latin typeface="Book Antiqua" pitchFamily="18" charset="0"/>
            </a:endParaRPr>
          </a:p>
          <a:p>
            <a:pPr marL="0" indent="0" eaLnBrk="1" hangingPunct="1">
              <a:lnSpc>
                <a:spcPct val="80000"/>
              </a:lnSpc>
              <a:buFont typeface="Wingdings" pitchFamily="2" charset="2"/>
              <a:buNone/>
              <a:defRPr/>
            </a:pPr>
            <a:endParaRPr lang="en-US" sz="1800" i="1" dirty="0">
              <a:latin typeface="Book Antiqua" pitchFamily="18" charset="0"/>
            </a:endParaRPr>
          </a:p>
          <a:p>
            <a:pPr eaLnBrk="1" hangingPunct="1">
              <a:lnSpc>
                <a:spcPct val="80000"/>
              </a:lnSpc>
              <a:defRPr/>
            </a:pPr>
            <a:endParaRPr lang="en-US" sz="1800" i="1" dirty="0">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a:xfrm>
            <a:off x="685800" y="0"/>
            <a:ext cx="7772400" cy="1676400"/>
          </a:xfrm>
        </p:spPr>
        <p:txBody>
          <a:bodyPr/>
          <a:lstStyle/>
          <a:p>
            <a:pPr eaLnBrk="1" hangingPunct="1">
              <a:defRPr/>
            </a:pPr>
            <a:r>
              <a:rPr lang="en-US" sz="2400" b="1" i="1" dirty="0">
                <a:solidFill>
                  <a:srgbClr val="FFFF00"/>
                </a:solidFill>
                <a:latin typeface="Arial Black" pitchFamily="34" charset="0"/>
              </a:rPr>
              <a:t>What Do Four-Year </a:t>
            </a:r>
            <a:br>
              <a:rPr lang="en-US" sz="2400" b="1" i="1" dirty="0">
                <a:solidFill>
                  <a:srgbClr val="FFFF00"/>
                </a:solidFill>
                <a:latin typeface="Arial Black" pitchFamily="34" charset="0"/>
              </a:rPr>
            </a:br>
            <a:r>
              <a:rPr lang="en-US" sz="2400" b="1" i="1" dirty="0">
                <a:solidFill>
                  <a:srgbClr val="FFFF00"/>
                </a:solidFill>
                <a:latin typeface="Arial Black" pitchFamily="34" charset="0"/>
              </a:rPr>
              <a:t>Colleges Consider?</a:t>
            </a:r>
          </a:p>
        </p:txBody>
      </p:sp>
      <p:sp>
        <p:nvSpPr>
          <p:cNvPr id="107525" name="Rectangle 5"/>
          <p:cNvSpPr>
            <a:spLocks noGrp="1" noChangeArrowheads="1"/>
          </p:cNvSpPr>
          <p:nvPr>
            <p:ph sz="half" idx="1"/>
          </p:nvPr>
        </p:nvSpPr>
        <p:spPr>
          <a:xfrm>
            <a:off x="685800" y="1828800"/>
            <a:ext cx="3810000" cy="4267200"/>
          </a:xfrm>
        </p:spPr>
        <p:txBody>
          <a:bodyPr/>
          <a:lstStyle/>
          <a:p>
            <a:pPr algn="ctr" eaLnBrk="1" hangingPunct="1">
              <a:buFont typeface="Monotype Sorts" pitchFamily="-48" charset="2"/>
              <a:buNone/>
              <a:defRPr/>
            </a:pPr>
            <a:r>
              <a:rPr lang="en-US" i="1" u="sng" dirty="0"/>
              <a:t>Primary Factors</a:t>
            </a:r>
          </a:p>
          <a:p>
            <a:pPr eaLnBrk="1" hangingPunct="1">
              <a:defRPr/>
            </a:pPr>
            <a:endParaRPr lang="en-US" i="1" u="sng" dirty="0"/>
          </a:p>
          <a:p>
            <a:pPr eaLnBrk="1" hangingPunct="1">
              <a:buFont typeface="Monotype Sorts" pitchFamily="-48" charset="2"/>
              <a:buNone/>
              <a:defRPr/>
            </a:pPr>
            <a:endParaRPr lang="en-US" sz="900" i="1" u="sng" dirty="0"/>
          </a:p>
          <a:p>
            <a:pPr eaLnBrk="1" hangingPunct="1">
              <a:defRPr/>
            </a:pPr>
            <a:r>
              <a:rPr lang="en-US" sz="2000" i="1" dirty="0"/>
              <a:t>Rigor of Academic Courses</a:t>
            </a:r>
          </a:p>
          <a:p>
            <a:pPr eaLnBrk="1" hangingPunct="1">
              <a:defRPr/>
            </a:pPr>
            <a:endParaRPr lang="en-US" sz="2000" i="1" dirty="0"/>
          </a:p>
          <a:p>
            <a:pPr eaLnBrk="1" hangingPunct="1">
              <a:defRPr/>
            </a:pPr>
            <a:r>
              <a:rPr lang="en-US" sz="2000" i="1" dirty="0"/>
              <a:t>Academic Performance/ Grades</a:t>
            </a:r>
          </a:p>
          <a:p>
            <a:pPr eaLnBrk="1" hangingPunct="1">
              <a:defRPr/>
            </a:pPr>
            <a:endParaRPr lang="en-US" sz="2000" i="1" dirty="0"/>
          </a:p>
          <a:p>
            <a:pPr eaLnBrk="1" hangingPunct="1">
              <a:defRPr/>
            </a:pPr>
            <a:r>
              <a:rPr lang="en-US" sz="2000" i="1" dirty="0"/>
              <a:t>College Admissions Test Scores</a:t>
            </a:r>
          </a:p>
          <a:p>
            <a:pPr eaLnBrk="1" hangingPunct="1">
              <a:defRPr/>
            </a:pPr>
            <a:endParaRPr lang="en-US" i="1" dirty="0"/>
          </a:p>
        </p:txBody>
      </p:sp>
      <p:sp>
        <p:nvSpPr>
          <p:cNvPr id="107526" name="Rectangle 6"/>
          <p:cNvSpPr>
            <a:spLocks noGrp="1" noChangeArrowheads="1"/>
          </p:cNvSpPr>
          <p:nvPr>
            <p:ph sz="half" idx="2"/>
          </p:nvPr>
        </p:nvSpPr>
        <p:spPr>
          <a:xfrm>
            <a:off x="4648200" y="1828800"/>
            <a:ext cx="3810000" cy="4267200"/>
          </a:xfrm>
        </p:spPr>
        <p:txBody>
          <a:bodyPr/>
          <a:lstStyle/>
          <a:p>
            <a:pPr algn="ctr" eaLnBrk="1" hangingPunct="1">
              <a:buFont typeface="Monotype Sorts" pitchFamily="-48" charset="2"/>
              <a:buNone/>
              <a:defRPr/>
            </a:pPr>
            <a:r>
              <a:rPr lang="en-US" i="1" u="sng" dirty="0"/>
              <a:t>Additional Factors</a:t>
            </a:r>
          </a:p>
          <a:p>
            <a:pPr eaLnBrk="1" hangingPunct="1">
              <a:defRPr/>
            </a:pPr>
            <a:endParaRPr lang="en-US" sz="900" i="1" u="sng" dirty="0"/>
          </a:p>
          <a:p>
            <a:pPr eaLnBrk="1" hangingPunct="1">
              <a:defRPr/>
            </a:pPr>
            <a:endParaRPr lang="en-US" sz="2000" i="1" u="sng" dirty="0"/>
          </a:p>
          <a:p>
            <a:pPr eaLnBrk="1" hangingPunct="1">
              <a:defRPr/>
            </a:pPr>
            <a:r>
              <a:rPr lang="en-US" sz="2000" i="1" dirty="0"/>
              <a:t>Extra-curricular Activities</a:t>
            </a:r>
          </a:p>
          <a:p>
            <a:pPr eaLnBrk="1" hangingPunct="1">
              <a:defRPr/>
            </a:pPr>
            <a:endParaRPr lang="en-US" sz="2000" i="1" dirty="0"/>
          </a:p>
          <a:p>
            <a:pPr eaLnBrk="1" hangingPunct="1">
              <a:defRPr/>
            </a:pPr>
            <a:r>
              <a:rPr lang="en-US" sz="2000" i="1" dirty="0"/>
              <a:t>Essay (s)</a:t>
            </a:r>
          </a:p>
          <a:p>
            <a:pPr eaLnBrk="1" hangingPunct="1">
              <a:defRPr/>
            </a:pPr>
            <a:endParaRPr lang="en-US" sz="2000" i="1" dirty="0"/>
          </a:p>
          <a:p>
            <a:pPr eaLnBrk="1" hangingPunct="1">
              <a:defRPr/>
            </a:pPr>
            <a:r>
              <a:rPr lang="en-US" sz="2000" i="1" dirty="0"/>
              <a:t>Letters of Recommendation</a:t>
            </a:r>
          </a:p>
          <a:p>
            <a:pPr eaLnBrk="1" hangingPunct="1">
              <a:defRPr/>
            </a:pPr>
            <a:endParaRPr lang="en-US" sz="2000" i="1" dirty="0"/>
          </a:p>
          <a:p>
            <a:pPr eaLnBrk="1" hangingPunct="1">
              <a:defRPr/>
            </a:pPr>
            <a:r>
              <a:rPr lang="en-US" sz="2000" i="1" dirty="0"/>
              <a:t>Demonstrated Interest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title"/>
          </p:nvPr>
        </p:nvSpPr>
        <p:spPr>
          <a:xfrm>
            <a:off x="685800" y="228600"/>
            <a:ext cx="7772400" cy="1219200"/>
          </a:xfrm>
        </p:spPr>
        <p:txBody>
          <a:bodyPr>
            <a:normAutofit/>
          </a:bodyPr>
          <a:lstStyle/>
          <a:p>
            <a:pPr algn="ctr" eaLnBrk="1" hangingPunct="1">
              <a:defRPr/>
            </a:pPr>
            <a:r>
              <a:rPr lang="en-US" sz="3200" b="1" dirty="0">
                <a:solidFill>
                  <a:srgbClr val="FFFF00"/>
                </a:solidFill>
              </a:rPr>
              <a:t>College Admissions Testing  </a:t>
            </a:r>
            <a:br>
              <a:rPr lang="en-US" sz="3200" b="1" dirty="0">
                <a:solidFill>
                  <a:srgbClr val="FFFF00"/>
                </a:solidFill>
              </a:rPr>
            </a:br>
            <a:r>
              <a:rPr lang="en-US" sz="3200" b="1" dirty="0">
                <a:solidFill>
                  <a:srgbClr val="FFFF00"/>
                </a:solidFill>
              </a:rPr>
              <a:t>for Class of </a:t>
            </a:r>
            <a:r>
              <a:rPr lang="en-US" sz="3200" b="1" dirty="0" smtClean="0">
                <a:solidFill>
                  <a:srgbClr val="FFFF00"/>
                </a:solidFill>
              </a:rPr>
              <a:t>2019</a:t>
            </a:r>
            <a:endParaRPr lang="en-US" sz="3200" b="1" dirty="0">
              <a:solidFill>
                <a:srgbClr val="FFFF00"/>
              </a:solidFill>
            </a:endParaRPr>
          </a:p>
        </p:txBody>
      </p:sp>
      <p:sp>
        <p:nvSpPr>
          <p:cNvPr id="109573" name="Rectangle 5"/>
          <p:cNvSpPr>
            <a:spLocks noGrp="1" noChangeArrowheads="1"/>
          </p:cNvSpPr>
          <p:nvPr>
            <p:ph sz="half" idx="1"/>
          </p:nvPr>
        </p:nvSpPr>
        <p:spPr>
          <a:xfrm>
            <a:off x="762000" y="1447800"/>
            <a:ext cx="3810000" cy="4495800"/>
          </a:xfrm>
        </p:spPr>
        <p:txBody>
          <a:bodyPr>
            <a:normAutofit fontScale="92500" lnSpcReduction="20000"/>
          </a:bodyPr>
          <a:lstStyle/>
          <a:p>
            <a:pPr algn="ctr" eaLnBrk="1" hangingPunct="1">
              <a:lnSpc>
                <a:spcPct val="90000"/>
              </a:lnSpc>
              <a:buFont typeface="Monotype Sorts" pitchFamily="-48" charset="2"/>
              <a:buNone/>
              <a:defRPr/>
            </a:pPr>
            <a:r>
              <a:rPr lang="en-US" sz="2000" u="sng" dirty="0"/>
              <a:t>SAT -16</a:t>
            </a:r>
          </a:p>
          <a:p>
            <a:pPr algn="ctr" eaLnBrk="1" hangingPunct="1">
              <a:lnSpc>
                <a:spcPct val="90000"/>
              </a:lnSpc>
              <a:buFont typeface="Monotype Sorts" pitchFamily="-48" charset="2"/>
              <a:buNone/>
              <a:defRPr/>
            </a:pPr>
            <a:endParaRPr lang="en-US" sz="2000" u="sng" dirty="0"/>
          </a:p>
          <a:p>
            <a:pPr algn="ctr" eaLnBrk="1" hangingPunct="1">
              <a:lnSpc>
                <a:spcPct val="90000"/>
              </a:lnSpc>
              <a:buFont typeface="Monotype Sorts" pitchFamily="-48" charset="2"/>
              <a:buNone/>
              <a:defRPr/>
            </a:pPr>
            <a:endParaRPr lang="en-US" sz="800" u="sng" dirty="0"/>
          </a:p>
          <a:p>
            <a:pPr eaLnBrk="1" hangingPunct="1">
              <a:lnSpc>
                <a:spcPct val="90000"/>
              </a:lnSpc>
              <a:defRPr/>
            </a:pPr>
            <a:r>
              <a:rPr lang="en-US" sz="1800" i="1" dirty="0"/>
              <a:t>Time:  3 hours with optional 50 minute essay</a:t>
            </a:r>
          </a:p>
          <a:p>
            <a:pPr eaLnBrk="1" hangingPunct="1">
              <a:lnSpc>
                <a:spcPct val="90000"/>
              </a:lnSpc>
              <a:defRPr/>
            </a:pPr>
            <a:endParaRPr lang="en-US" sz="1800" i="1" dirty="0"/>
          </a:p>
          <a:p>
            <a:r>
              <a:rPr lang="en-US" sz="1800" i="1" dirty="0"/>
              <a:t>Subjects Covered:  </a:t>
            </a:r>
          </a:p>
          <a:p>
            <a:r>
              <a:rPr lang="en-US" sz="1800" dirty="0"/>
              <a:t>Evidence-Based Reading and Writing</a:t>
            </a:r>
          </a:p>
          <a:p>
            <a:pPr lvl="1"/>
            <a:r>
              <a:rPr lang="en-US" sz="1800" dirty="0"/>
              <a:t>Reading Test</a:t>
            </a:r>
          </a:p>
          <a:p>
            <a:pPr lvl="1"/>
            <a:r>
              <a:rPr lang="en-US" sz="1800" dirty="0"/>
              <a:t>Writing and Language Test</a:t>
            </a:r>
          </a:p>
          <a:p>
            <a:r>
              <a:rPr lang="en-US" sz="1800" dirty="0"/>
              <a:t>Math </a:t>
            </a:r>
            <a:r>
              <a:rPr lang="en-US" sz="1800" i="1" dirty="0"/>
              <a:t>(includes Arithmetic, Geometry, Algebra 1, &amp; Algebra 2</a:t>
            </a:r>
          </a:p>
          <a:p>
            <a:endParaRPr lang="en-US" sz="1800" dirty="0"/>
          </a:p>
          <a:p>
            <a:r>
              <a:rPr lang="en-US" sz="1800" dirty="0"/>
              <a:t>Essay (optional) and scored separately</a:t>
            </a:r>
          </a:p>
          <a:p>
            <a:pPr marL="36576" indent="0" eaLnBrk="1" hangingPunct="1">
              <a:lnSpc>
                <a:spcPct val="90000"/>
              </a:lnSpc>
              <a:buNone/>
              <a:defRPr/>
            </a:pPr>
            <a:endParaRPr lang="en-US" sz="1800" i="1" dirty="0"/>
          </a:p>
          <a:p>
            <a:pPr eaLnBrk="1" hangingPunct="1">
              <a:lnSpc>
                <a:spcPct val="90000"/>
              </a:lnSpc>
              <a:defRPr/>
            </a:pPr>
            <a:r>
              <a:rPr lang="en-US" sz="1800" i="1" dirty="0"/>
              <a:t>No penalty for guessing</a:t>
            </a:r>
          </a:p>
          <a:p>
            <a:pPr eaLnBrk="1" hangingPunct="1">
              <a:lnSpc>
                <a:spcPct val="90000"/>
              </a:lnSpc>
              <a:defRPr/>
            </a:pPr>
            <a:endParaRPr lang="en-US" sz="1800" i="1" dirty="0"/>
          </a:p>
        </p:txBody>
      </p:sp>
      <p:sp>
        <p:nvSpPr>
          <p:cNvPr id="109574" name="Rectangle 6"/>
          <p:cNvSpPr>
            <a:spLocks noGrp="1" noChangeArrowheads="1"/>
          </p:cNvSpPr>
          <p:nvPr>
            <p:ph sz="half" idx="2"/>
          </p:nvPr>
        </p:nvSpPr>
        <p:spPr>
          <a:xfrm>
            <a:off x="4648200" y="1447800"/>
            <a:ext cx="3810000" cy="4648200"/>
          </a:xfrm>
        </p:spPr>
        <p:txBody>
          <a:bodyPr>
            <a:normAutofit fontScale="92500" lnSpcReduction="20000"/>
          </a:bodyPr>
          <a:lstStyle/>
          <a:p>
            <a:pPr algn="ctr" eaLnBrk="1" hangingPunct="1">
              <a:lnSpc>
                <a:spcPct val="90000"/>
              </a:lnSpc>
              <a:buFont typeface="Monotype Sorts" pitchFamily="-48" charset="2"/>
              <a:buNone/>
              <a:defRPr/>
            </a:pPr>
            <a:r>
              <a:rPr lang="en-US" sz="2000" u="sng" dirty="0"/>
              <a:t>ACT</a:t>
            </a:r>
          </a:p>
          <a:p>
            <a:pPr eaLnBrk="1" hangingPunct="1">
              <a:lnSpc>
                <a:spcPct val="90000"/>
              </a:lnSpc>
              <a:defRPr/>
            </a:pPr>
            <a:endParaRPr lang="en-US" sz="2000" i="1" dirty="0"/>
          </a:p>
          <a:p>
            <a:pPr eaLnBrk="1" hangingPunct="1">
              <a:lnSpc>
                <a:spcPct val="90000"/>
              </a:lnSpc>
              <a:defRPr/>
            </a:pPr>
            <a:r>
              <a:rPr lang="en-US" sz="1800" i="1" dirty="0"/>
              <a:t>Time:  3 hours, 25 minutes</a:t>
            </a:r>
          </a:p>
          <a:p>
            <a:pPr eaLnBrk="1" hangingPunct="1">
              <a:lnSpc>
                <a:spcPct val="90000"/>
              </a:lnSpc>
              <a:defRPr/>
            </a:pPr>
            <a:endParaRPr lang="en-US" sz="1800" i="1" dirty="0"/>
          </a:p>
          <a:p>
            <a:pPr eaLnBrk="1" hangingPunct="1">
              <a:lnSpc>
                <a:spcPct val="90000"/>
              </a:lnSpc>
              <a:defRPr/>
            </a:pPr>
            <a:r>
              <a:rPr lang="en-US" sz="1800" i="1" dirty="0"/>
              <a:t>Subjects Covered:  English, Math, Reading, Science, Writing (optional)</a:t>
            </a:r>
          </a:p>
          <a:p>
            <a:pPr eaLnBrk="1" hangingPunct="1">
              <a:lnSpc>
                <a:spcPct val="90000"/>
              </a:lnSpc>
              <a:defRPr/>
            </a:pPr>
            <a:endParaRPr lang="en-US" sz="1800" i="1" dirty="0"/>
          </a:p>
          <a:p>
            <a:pPr eaLnBrk="1" hangingPunct="1">
              <a:lnSpc>
                <a:spcPct val="90000"/>
              </a:lnSpc>
              <a:defRPr/>
            </a:pPr>
            <a:r>
              <a:rPr lang="en-US" sz="1800" i="1" dirty="0"/>
              <a:t>Science:  Analysis, Interpretation, Evaluation, Basic Content, &amp; Problem Solving</a:t>
            </a:r>
          </a:p>
          <a:p>
            <a:pPr eaLnBrk="1" hangingPunct="1">
              <a:lnSpc>
                <a:spcPct val="90000"/>
              </a:lnSpc>
              <a:defRPr/>
            </a:pPr>
            <a:endParaRPr lang="en-US" sz="1800" i="1" dirty="0"/>
          </a:p>
          <a:p>
            <a:pPr eaLnBrk="1" hangingPunct="1">
              <a:lnSpc>
                <a:spcPct val="90000"/>
              </a:lnSpc>
              <a:defRPr/>
            </a:pPr>
            <a:r>
              <a:rPr lang="en-US" sz="1800" i="1" dirty="0"/>
              <a:t>Math accounts for ¼ of overall score (includes Arithmetic, Algebra, Geometry, &amp; Trigonometry</a:t>
            </a:r>
          </a:p>
          <a:p>
            <a:pPr algn="ctr" eaLnBrk="1" hangingPunct="1">
              <a:lnSpc>
                <a:spcPct val="90000"/>
              </a:lnSpc>
              <a:buFont typeface="Monotype Sorts" pitchFamily="-48" charset="2"/>
              <a:buNone/>
              <a:defRPr/>
            </a:pPr>
            <a:endParaRPr lang="en-US" sz="2400" u="sng" dirty="0"/>
          </a:p>
        </p:txBody>
      </p:sp>
      <p:sp>
        <p:nvSpPr>
          <p:cNvPr id="33797" name="Text Box 7"/>
          <p:cNvSpPr txBox="1">
            <a:spLocks noChangeArrowheads="1"/>
          </p:cNvSpPr>
          <p:nvPr/>
        </p:nvSpPr>
        <p:spPr bwMode="auto">
          <a:xfrm>
            <a:off x="533400" y="6400800"/>
            <a:ext cx="8610600" cy="457200"/>
          </a:xfrm>
          <a:prstGeom prst="rect">
            <a:avLst/>
          </a:prstGeom>
          <a:noFill/>
          <a:ln w="9525">
            <a:noFill/>
            <a:miter lim="800000"/>
            <a:headEnd/>
            <a:tailEnd/>
          </a:ln>
          <a:effectLst/>
        </p:spPr>
        <p:txBody>
          <a:bodyPr>
            <a:spAutoFit/>
          </a:bodyPr>
          <a:lstStyle/>
          <a:p>
            <a:pPr algn="l">
              <a:spcBef>
                <a:spcPct val="50000"/>
              </a:spcBef>
            </a:pPr>
            <a:r>
              <a:rPr lang="en-US" sz="1800" dirty="0">
                <a:solidFill>
                  <a:srgbClr val="000000"/>
                </a:solidFill>
                <a:latin typeface="Arial Black" pitchFamily="34" charset="0"/>
              </a:rPr>
              <a:t>  Scoring: total out of 1600</a:t>
            </a:r>
            <a:r>
              <a:rPr lang="en-US" dirty="0">
                <a:solidFill>
                  <a:srgbClr val="000000"/>
                </a:solidFill>
                <a:latin typeface="Arial" charset="0"/>
              </a:rPr>
              <a:t>	     </a:t>
            </a:r>
            <a:r>
              <a:rPr lang="en-US" sz="1800" dirty="0">
                <a:solidFill>
                  <a:srgbClr val="000000"/>
                </a:solidFill>
                <a:latin typeface="Arial Black" pitchFamily="34" charset="0"/>
              </a:rPr>
              <a:t>Scoring: total composite of 1-36</a:t>
            </a:r>
            <a:r>
              <a:rPr lang="en-US" dirty="0">
                <a:solidFill>
                  <a:srgbClr val="000000"/>
                </a:solidFill>
                <a:latin typeface="Arial"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17" name="Rectangle 13"/>
          <p:cNvSpPr>
            <a:spLocks noGrp="1" noChangeArrowheads="1"/>
          </p:cNvSpPr>
          <p:nvPr>
            <p:ph type="title"/>
          </p:nvPr>
        </p:nvSpPr>
        <p:spPr>
          <a:xfrm>
            <a:off x="609600" y="685800"/>
            <a:ext cx="7924800" cy="457200"/>
          </a:xfrm>
        </p:spPr>
        <p:txBody>
          <a:bodyPr>
            <a:normAutofit fontScale="90000"/>
          </a:bodyPr>
          <a:lstStyle/>
          <a:p>
            <a:pPr eaLnBrk="1" hangingPunct="1">
              <a:defRPr/>
            </a:pPr>
            <a:r>
              <a:rPr lang="en-US" sz="2800" dirty="0">
                <a:solidFill>
                  <a:srgbClr val="000000"/>
                </a:solidFill>
                <a:effectLst>
                  <a:outerShdw blurRad="38100" dist="38100" dir="2700000" algn="tl">
                    <a:srgbClr val="FFFFFF"/>
                  </a:outerShdw>
                </a:effectLst>
              </a:rPr>
              <a:t> </a:t>
            </a:r>
            <a:r>
              <a:rPr lang="en-US" sz="3600" dirty="0">
                <a:solidFill>
                  <a:srgbClr val="FFFF00"/>
                </a:solidFill>
              </a:rPr>
              <a:t>SAT and (ACT) averages for</a:t>
            </a:r>
            <a:br>
              <a:rPr lang="en-US" sz="3600" dirty="0">
                <a:solidFill>
                  <a:srgbClr val="FFFF00"/>
                </a:solidFill>
              </a:rPr>
            </a:br>
            <a:r>
              <a:rPr lang="en-US" sz="3600" dirty="0">
                <a:solidFill>
                  <a:srgbClr val="FFFF00"/>
                </a:solidFill>
              </a:rPr>
              <a:t>University System of Maryland (USM)</a:t>
            </a:r>
            <a:r>
              <a:rPr lang="en-US" sz="4400" dirty="0">
                <a:solidFill>
                  <a:srgbClr val="FFFF00"/>
                </a:solidFill>
              </a:rPr>
              <a:t>* </a:t>
            </a:r>
          </a:p>
        </p:txBody>
      </p:sp>
      <p:sp>
        <p:nvSpPr>
          <p:cNvPr id="98318" name="Text Box 14"/>
          <p:cNvSpPr txBox="1">
            <a:spLocks noChangeArrowheads="1"/>
          </p:cNvSpPr>
          <p:nvPr/>
        </p:nvSpPr>
        <p:spPr bwMode="auto">
          <a:xfrm>
            <a:off x="2133600" y="1752600"/>
            <a:ext cx="495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defRPr/>
            </a:pPr>
            <a:endParaRPr lang="en-US">
              <a:effectLst>
                <a:outerShdw blurRad="38100" dist="38100" dir="2700000" algn="tl">
                  <a:srgbClr val="000000"/>
                </a:outerShdw>
              </a:effectLst>
              <a:latin typeface="Arial" charset="0"/>
            </a:endParaRPr>
          </a:p>
        </p:txBody>
      </p:sp>
      <p:sp>
        <p:nvSpPr>
          <p:cNvPr id="98319" name="Text Box 15"/>
          <p:cNvSpPr txBox="1">
            <a:spLocks noChangeArrowheads="1"/>
          </p:cNvSpPr>
          <p:nvPr/>
        </p:nvSpPr>
        <p:spPr bwMode="auto">
          <a:xfrm>
            <a:off x="457200" y="1828800"/>
            <a:ext cx="85344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defRPr/>
            </a:pPr>
            <a:r>
              <a:rPr lang="en-US" sz="2800" dirty="0">
                <a:effectLst>
                  <a:outerShdw blurRad="38100" dist="38100" dir="2700000" algn="tl">
                    <a:srgbClr val="000000"/>
                  </a:outerShdw>
                </a:effectLst>
                <a:latin typeface="Comic Sans MS" pitchFamily="66" charset="0"/>
              </a:rPr>
              <a:t>College Park:   </a:t>
            </a:r>
            <a:r>
              <a:rPr lang="en-US" sz="2800" dirty="0" smtClean="0">
                <a:effectLst>
                  <a:outerShdw blurRad="38100" dist="38100" dir="2700000" algn="tl">
                    <a:srgbClr val="000000"/>
                  </a:outerShdw>
                </a:effectLst>
                <a:latin typeface="Comic Sans MS" pitchFamily="66" charset="0"/>
              </a:rPr>
              <a:t>1290- </a:t>
            </a:r>
            <a:r>
              <a:rPr lang="en-US" sz="2800" dirty="0" smtClean="0">
                <a:effectLst>
                  <a:outerShdw blurRad="38100" dist="38100" dir="2700000" algn="tl">
                    <a:srgbClr val="000000"/>
                  </a:outerShdw>
                </a:effectLst>
                <a:latin typeface="Comic Sans MS" pitchFamily="66" charset="0"/>
              </a:rPr>
              <a:t>1470 (</a:t>
            </a:r>
            <a:r>
              <a:rPr lang="en-US" sz="2800" dirty="0" smtClean="0">
                <a:effectLst>
                  <a:outerShdw blurRad="38100" dist="38100" dir="2700000" algn="tl">
                    <a:srgbClr val="000000"/>
                  </a:outerShdw>
                </a:effectLst>
                <a:latin typeface="Comic Sans MS" pitchFamily="66" charset="0"/>
              </a:rPr>
              <a:t>29-33</a:t>
            </a:r>
            <a:r>
              <a:rPr lang="en-US" sz="2800" dirty="0" smtClean="0">
                <a:effectLst>
                  <a:outerShdw blurRad="38100" dist="38100" dir="2700000" algn="tl">
                    <a:srgbClr val="000000"/>
                  </a:outerShdw>
                </a:effectLst>
                <a:latin typeface="Comic Sans MS" pitchFamily="66" charset="0"/>
              </a:rPr>
              <a:t>)</a:t>
            </a:r>
            <a:endParaRPr lang="en-US" sz="2800" dirty="0">
              <a:effectLst>
                <a:outerShdw blurRad="38100" dist="38100" dir="2700000" algn="tl">
                  <a:srgbClr val="000000"/>
                </a:outerShdw>
              </a:effectLst>
              <a:latin typeface="Comic Sans MS" pitchFamily="66" charset="0"/>
            </a:endParaRPr>
          </a:p>
          <a:p>
            <a:pPr>
              <a:defRPr/>
            </a:pPr>
            <a:endParaRPr lang="en-US" sz="2000" dirty="0">
              <a:effectLst>
                <a:outerShdw blurRad="38100" dist="38100" dir="2700000" algn="tl">
                  <a:srgbClr val="000000"/>
                </a:outerShdw>
              </a:effectLst>
              <a:latin typeface="Comic Sans MS" pitchFamily="66" charset="0"/>
            </a:endParaRPr>
          </a:p>
          <a:p>
            <a:pPr>
              <a:defRPr/>
            </a:pPr>
            <a:r>
              <a:rPr lang="en-US" sz="2800" dirty="0">
                <a:effectLst>
                  <a:outerShdw blurRad="38100" dist="38100" dir="2700000" algn="tl">
                    <a:srgbClr val="000000"/>
                  </a:outerShdw>
                </a:effectLst>
                <a:latin typeface="Comic Sans MS" pitchFamily="66" charset="0"/>
              </a:rPr>
              <a:t>Frostburg:  </a:t>
            </a:r>
            <a:r>
              <a:rPr lang="en-US" sz="2800" dirty="0" smtClean="0">
                <a:effectLst>
                  <a:outerShdw blurRad="38100" dist="38100" dir="2700000" algn="tl">
                    <a:srgbClr val="000000"/>
                  </a:outerShdw>
                </a:effectLst>
                <a:latin typeface="Comic Sans MS" pitchFamily="66" charset="0"/>
              </a:rPr>
              <a:t>920-1110 (17-23)</a:t>
            </a:r>
            <a:endParaRPr lang="en-US" sz="2800" dirty="0"/>
          </a:p>
          <a:p>
            <a:pPr>
              <a:defRPr/>
            </a:pPr>
            <a:endParaRPr lang="en-US" sz="2800" dirty="0"/>
          </a:p>
          <a:p>
            <a:pPr>
              <a:defRPr/>
            </a:pPr>
            <a:r>
              <a:rPr lang="en-US" sz="2800" dirty="0">
                <a:effectLst>
                  <a:outerShdw blurRad="38100" dist="38100" dir="2700000" algn="tl">
                    <a:srgbClr val="000000"/>
                  </a:outerShdw>
                </a:effectLst>
                <a:latin typeface="Comic Sans MS" pitchFamily="66" charset="0"/>
              </a:rPr>
              <a:t>Salisbury:  </a:t>
            </a:r>
            <a:r>
              <a:rPr lang="en-US" sz="2800" dirty="0" smtClean="0">
                <a:effectLst>
                  <a:outerShdw blurRad="38100" dist="38100" dir="2700000" algn="tl">
                    <a:srgbClr val="000000"/>
                  </a:outerShdw>
                </a:effectLst>
                <a:latin typeface="Comic Sans MS" pitchFamily="66" charset="0"/>
              </a:rPr>
              <a:t>1100-1260 </a:t>
            </a:r>
            <a:r>
              <a:rPr lang="en-US" sz="2800" dirty="0">
                <a:effectLst>
                  <a:outerShdw blurRad="38100" dist="38100" dir="2700000" algn="tl">
                    <a:srgbClr val="000000"/>
                  </a:outerShdw>
                </a:effectLst>
                <a:latin typeface="Comic Sans MS" pitchFamily="66" charset="0"/>
              </a:rPr>
              <a:t>(</a:t>
            </a:r>
            <a:r>
              <a:rPr lang="en-US" sz="2800" dirty="0" smtClean="0">
                <a:effectLst>
                  <a:outerShdw blurRad="38100" dist="38100" dir="2700000" algn="tl">
                    <a:srgbClr val="000000"/>
                  </a:outerShdw>
                </a:effectLst>
                <a:latin typeface="Comic Sans MS" pitchFamily="66" charset="0"/>
              </a:rPr>
              <a:t>20-25</a:t>
            </a:r>
            <a:r>
              <a:rPr lang="en-US" sz="2800" dirty="0" smtClean="0">
                <a:effectLst>
                  <a:outerShdw blurRad="38100" dist="38100" dir="2700000" algn="tl">
                    <a:srgbClr val="000000"/>
                  </a:outerShdw>
                </a:effectLst>
                <a:latin typeface="Comic Sans MS" pitchFamily="66" charset="0"/>
              </a:rPr>
              <a:t>)</a:t>
            </a:r>
            <a:endParaRPr lang="en-US" sz="2800" dirty="0">
              <a:effectLst>
                <a:outerShdw blurRad="38100" dist="38100" dir="2700000" algn="tl">
                  <a:srgbClr val="000000"/>
                </a:outerShdw>
              </a:effectLst>
              <a:latin typeface="Comic Sans MS" pitchFamily="66" charset="0"/>
            </a:endParaRPr>
          </a:p>
          <a:p>
            <a:pPr>
              <a:defRPr/>
            </a:pPr>
            <a:endParaRPr lang="en-US" sz="2800" dirty="0">
              <a:effectLst>
                <a:outerShdw blurRad="38100" dist="38100" dir="2700000" algn="tl">
                  <a:srgbClr val="000000"/>
                </a:outerShdw>
              </a:effectLst>
              <a:latin typeface="Comic Sans MS" pitchFamily="66" charset="0"/>
            </a:endParaRPr>
          </a:p>
          <a:p>
            <a:pPr>
              <a:defRPr/>
            </a:pPr>
            <a:r>
              <a:rPr lang="en-US" sz="2800" dirty="0">
                <a:effectLst>
                  <a:outerShdw blurRad="38100" dist="38100" dir="2700000" algn="tl">
                    <a:srgbClr val="000000"/>
                  </a:outerShdw>
                </a:effectLst>
                <a:latin typeface="Comic Sans MS" pitchFamily="66" charset="0"/>
              </a:rPr>
              <a:t>Towson:  </a:t>
            </a:r>
            <a:r>
              <a:rPr lang="en-US" sz="2800" dirty="0" smtClean="0">
                <a:effectLst>
                  <a:outerShdw blurRad="38100" dist="38100" dir="2700000" algn="tl">
                    <a:srgbClr val="000000"/>
                  </a:outerShdw>
                </a:effectLst>
                <a:latin typeface="Comic Sans MS" pitchFamily="66" charset="0"/>
              </a:rPr>
              <a:t>1060-1210 </a:t>
            </a:r>
            <a:r>
              <a:rPr lang="en-US" sz="2800" dirty="0">
                <a:effectLst>
                  <a:outerShdw blurRad="38100" dist="38100" dir="2700000" algn="tl">
                    <a:srgbClr val="000000"/>
                  </a:outerShdw>
                </a:effectLst>
                <a:latin typeface="Comic Sans MS" pitchFamily="66" charset="0"/>
              </a:rPr>
              <a:t>(21-25)</a:t>
            </a:r>
          </a:p>
          <a:p>
            <a:pPr>
              <a:defRPr/>
            </a:pPr>
            <a:endParaRPr lang="en-US" sz="2800" dirty="0">
              <a:effectLst>
                <a:outerShdw blurRad="38100" dist="38100" dir="2700000" algn="tl">
                  <a:srgbClr val="000000"/>
                </a:outerShdw>
              </a:effectLst>
              <a:latin typeface="Comic Sans MS" pitchFamily="66" charset="0"/>
            </a:endParaRPr>
          </a:p>
          <a:p>
            <a:pPr>
              <a:defRPr/>
            </a:pPr>
            <a:r>
              <a:rPr lang="en-US" sz="2800" dirty="0">
                <a:effectLst>
                  <a:outerShdw blurRad="38100" dist="38100" dir="2700000" algn="tl">
                    <a:srgbClr val="000000"/>
                  </a:outerShdw>
                </a:effectLst>
                <a:latin typeface="Comic Sans MS" pitchFamily="66" charset="0"/>
              </a:rPr>
              <a:t>UMBC:  </a:t>
            </a:r>
            <a:r>
              <a:rPr lang="en-US" sz="2800" dirty="0" smtClean="0">
                <a:effectLst>
                  <a:outerShdw blurRad="38100" dist="38100" dir="2700000" algn="tl">
                    <a:srgbClr val="000000"/>
                  </a:outerShdw>
                </a:effectLst>
                <a:latin typeface="Comic Sans MS" pitchFamily="66" charset="0"/>
              </a:rPr>
              <a:t>1140-1360 </a:t>
            </a:r>
            <a:r>
              <a:rPr lang="en-US" sz="2800" dirty="0">
                <a:effectLst>
                  <a:outerShdw blurRad="38100" dist="38100" dir="2700000" algn="tl">
                    <a:srgbClr val="000000"/>
                  </a:outerShdw>
                </a:effectLst>
                <a:latin typeface="Comic Sans MS" pitchFamily="66" charset="0"/>
              </a:rPr>
              <a:t>(24-29)</a:t>
            </a:r>
          </a:p>
          <a:p>
            <a:pPr>
              <a:defRPr/>
            </a:pPr>
            <a:endParaRPr lang="en-US" sz="1400" dirty="0">
              <a:effectLst>
                <a:outerShdw blurRad="38100" dist="38100" dir="2700000" algn="tl">
                  <a:srgbClr val="000000"/>
                </a:outerShdw>
              </a:effectLst>
              <a:latin typeface="Comic Sans MS" pitchFamily="66" charset="0"/>
            </a:endParaRPr>
          </a:p>
          <a:p>
            <a:pPr>
              <a:defRPr/>
            </a:pPr>
            <a:endParaRPr lang="en-US" sz="1400" dirty="0">
              <a:effectLst>
                <a:outerShdw blurRad="38100" dist="38100" dir="2700000" algn="tl">
                  <a:srgbClr val="000000"/>
                </a:outerShdw>
              </a:effectLst>
              <a:latin typeface="Comic Sans MS" pitchFamily="66" charset="0"/>
            </a:endParaRPr>
          </a:p>
          <a:p>
            <a:pPr>
              <a:defRPr/>
            </a:pPr>
            <a:r>
              <a:rPr lang="en-US" sz="1400" dirty="0">
                <a:solidFill>
                  <a:srgbClr val="000000"/>
                </a:solidFill>
                <a:effectLst>
                  <a:outerShdw blurRad="38100" dist="38100" dir="2700000" algn="tl">
                    <a:srgbClr val="FFFFFF"/>
                  </a:outerShdw>
                </a:effectLst>
                <a:latin typeface="Comic Sans MS" pitchFamily="66" charset="0"/>
              </a:rPr>
              <a:t>*Midrange scores for incoming </a:t>
            </a:r>
            <a:r>
              <a:rPr lang="en-US" sz="1400" dirty="0" smtClean="0">
                <a:solidFill>
                  <a:srgbClr val="000000"/>
                </a:solidFill>
                <a:effectLst>
                  <a:outerShdw blurRad="38100" dist="38100" dir="2700000" algn="tl">
                    <a:srgbClr val="FFFFFF"/>
                  </a:outerShdw>
                </a:effectLst>
                <a:latin typeface="Comic Sans MS" pitchFamily="66" charset="0"/>
              </a:rPr>
              <a:t>freshmen </a:t>
            </a:r>
            <a:r>
              <a:rPr lang="en-US" sz="1400" dirty="0" smtClean="0">
                <a:solidFill>
                  <a:srgbClr val="000000"/>
                </a:solidFill>
                <a:effectLst>
                  <a:outerShdw blurRad="38100" dist="38100" dir="2700000" algn="tl">
                    <a:srgbClr val="FFFFFF"/>
                  </a:outerShdw>
                </a:effectLst>
                <a:latin typeface="Comic Sans MS" pitchFamily="66" charset="0"/>
              </a:rPr>
              <a:t>enrolling in Fall 2016 and Fall 2017</a:t>
            </a:r>
            <a:r>
              <a:rPr lang="en-US" sz="1400" dirty="0" smtClean="0">
                <a:solidFill>
                  <a:srgbClr val="000000"/>
                </a:solidFill>
                <a:effectLst>
                  <a:outerShdw blurRad="38100" dist="38100" dir="2700000" algn="tl">
                    <a:srgbClr val="FFFFFF"/>
                  </a:outerShdw>
                </a:effectLst>
                <a:latin typeface="Comic Sans MS" pitchFamily="66" charset="0"/>
              </a:rPr>
              <a:t>according </a:t>
            </a:r>
            <a:r>
              <a:rPr lang="en-US" sz="1400" dirty="0">
                <a:solidFill>
                  <a:srgbClr val="000000"/>
                </a:solidFill>
                <a:effectLst>
                  <a:outerShdw blurRad="38100" dist="38100" dir="2700000" algn="tl">
                    <a:srgbClr val="FFFFFF"/>
                  </a:outerShdw>
                </a:effectLst>
                <a:latin typeface="Comic Sans MS" pitchFamily="66" charset="0"/>
              </a:rPr>
              <a:t>to </a:t>
            </a:r>
            <a:r>
              <a:rPr lang="en-US" sz="1400" dirty="0">
                <a:solidFill>
                  <a:srgbClr val="000000"/>
                </a:solidFill>
                <a:effectLst>
                  <a:outerShdw blurRad="38100" dist="38100" dir="2700000" algn="tl">
                    <a:srgbClr val="FFFFFF"/>
                  </a:outerShdw>
                </a:effectLst>
                <a:latin typeface="Comic Sans MS" pitchFamily="66" charset="0"/>
                <a:hlinkClick r:id="rId2"/>
              </a:rPr>
              <a:t>www.collegeboard.org</a:t>
            </a:r>
            <a:endParaRPr lang="en-US" sz="1400" dirty="0">
              <a:solidFill>
                <a:srgbClr val="000000"/>
              </a:solidFill>
              <a:effectLst>
                <a:outerShdw blurRad="38100" dist="38100" dir="2700000" algn="tl">
                  <a:srgbClr val="FFFFFF"/>
                </a:outerShdw>
              </a:effectLst>
              <a:latin typeface="Comic Sans MS" pitchFamily="66" charset="0"/>
            </a:endParaRPr>
          </a:p>
          <a:p>
            <a:pPr>
              <a:defRPr/>
            </a:pPr>
            <a:endParaRPr lang="en-US" sz="1400" dirty="0">
              <a:solidFill>
                <a:srgbClr val="000000"/>
              </a:solidFill>
              <a:effectLst>
                <a:outerShdw blurRad="38100" dist="38100" dir="2700000" algn="tl">
                  <a:srgbClr val="FFFFFF"/>
                </a:outerShdw>
              </a:effectLst>
              <a:latin typeface="Comic Sans MS" pitchFamily="66" charset="0"/>
            </a:endParaRPr>
          </a:p>
          <a:p>
            <a:pPr algn="l">
              <a:defRPr/>
            </a:pPr>
            <a:endParaRPr lang="en-US" sz="1400" dirty="0">
              <a:solidFill>
                <a:srgbClr val="000000"/>
              </a:solidFill>
              <a:effectLst>
                <a:outerShdw blurRad="38100" dist="38100" dir="2700000" algn="tl">
                  <a:srgbClr val="FFFFFF"/>
                </a:outerShdw>
              </a:effectLst>
              <a:latin typeface="Comic Sans MS" pitchFamily="66"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09600" y="533400"/>
            <a:ext cx="7162800" cy="838200"/>
          </a:xfrm>
        </p:spPr>
        <p:txBody>
          <a:bodyPr/>
          <a:lstStyle/>
          <a:p>
            <a:pPr eaLnBrk="1" hangingPunct="1"/>
            <a:r>
              <a:rPr lang="en-US" b="1" dirty="0">
                <a:solidFill>
                  <a:srgbClr val="FFFF00"/>
                </a:solidFill>
              </a:rPr>
              <a:t>SAT Subject Tests</a:t>
            </a:r>
          </a:p>
        </p:txBody>
      </p:sp>
      <p:sp>
        <p:nvSpPr>
          <p:cNvPr id="111619" name="Rectangle 3"/>
          <p:cNvSpPr>
            <a:spLocks noGrp="1" noChangeArrowheads="1"/>
          </p:cNvSpPr>
          <p:nvPr>
            <p:ph idx="1"/>
          </p:nvPr>
        </p:nvSpPr>
        <p:spPr>
          <a:xfrm>
            <a:off x="609600" y="1600200"/>
            <a:ext cx="7162800" cy="3124200"/>
          </a:xfrm>
        </p:spPr>
        <p:txBody>
          <a:bodyPr/>
          <a:lstStyle/>
          <a:p>
            <a:pPr eaLnBrk="1" hangingPunct="1">
              <a:defRPr/>
            </a:pPr>
            <a:r>
              <a:rPr lang="en-US" sz="2800" i="1" dirty="0">
                <a:effectLst>
                  <a:outerShdw blurRad="38100" dist="38100" dir="2700000" algn="tl">
                    <a:srgbClr val="000000"/>
                  </a:outerShdw>
                </a:effectLst>
              </a:rPr>
              <a:t>May be required/recommended for some private and/or top-tier schools</a:t>
            </a:r>
          </a:p>
          <a:p>
            <a:pPr eaLnBrk="1" hangingPunct="1">
              <a:defRPr/>
            </a:pPr>
            <a:endParaRPr lang="en-US" sz="2800" i="1" dirty="0">
              <a:effectLst>
                <a:outerShdw blurRad="38100" dist="38100" dir="2700000" algn="tl">
                  <a:srgbClr val="000000"/>
                </a:outerShdw>
              </a:effectLst>
            </a:endParaRPr>
          </a:p>
          <a:p>
            <a:pPr eaLnBrk="1" hangingPunct="1">
              <a:defRPr/>
            </a:pPr>
            <a:r>
              <a:rPr lang="en-US" sz="2800" i="1" dirty="0">
                <a:effectLst>
                  <a:outerShdw blurRad="38100" dist="38100" dir="2700000" algn="tl">
                    <a:srgbClr val="000000"/>
                  </a:outerShdw>
                </a:effectLst>
              </a:rPr>
              <a:t>Two subject tests in two different subject areas: History, Literature, Math, Science or Language other than English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en-US" b="1" i="1" dirty="0">
                <a:solidFill>
                  <a:schemeClr val="hlink"/>
                </a:solidFill>
              </a:rPr>
              <a:t>Campus Visits</a:t>
            </a:r>
          </a:p>
        </p:txBody>
      </p:sp>
      <p:sp>
        <p:nvSpPr>
          <p:cNvPr id="132099" name="Rectangle 3"/>
          <p:cNvSpPr>
            <a:spLocks noGrp="1" noChangeArrowheads="1"/>
          </p:cNvSpPr>
          <p:nvPr>
            <p:ph idx="1"/>
          </p:nvPr>
        </p:nvSpPr>
        <p:spPr/>
        <p:txBody>
          <a:bodyPr>
            <a:normAutofit lnSpcReduction="10000"/>
          </a:bodyPr>
          <a:lstStyle/>
          <a:p>
            <a:pPr eaLnBrk="1" hangingPunct="1">
              <a:lnSpc>
                <a:spcPct val="90000"/>
              </a:lnSpc>
            </a:pPr>
            <a:r>
              <a:rPr lang="en-US" sz="2800" i="1" dirty="0"/>
              <a:t>Take a campus tour</a:t>
            </a:r>
          </a:p>
          <a:p>
            <a:pPr eaLnBrk="1" hangingPunct="1">
              <a:lnSpc>
                <a:spcPct val="90000"/>
              </a:lnSpc>
            </a:pPr>
            <a:r>
              <a:rPr lang="en-US" sz="2800" i="1" dirty="0"/>
              <a:t>Speak to an admissions counselor</a:t>
            </a:r>
          </a:p>
          <a:p>
            <a:pPr eaLnBrk="1" hangingPunct="1">
              <a:lnSpc>
                <a:spcPct val="90000"/>
              </a:lnSpc>
            </a:pPr>
            <a:r>
              <a:rPr lang="en-US" sz="2800" i="1" dirty="0"/>
              <a:t>Determine actual costs</a:t>
            </a:r>
          </a:p>
          <a:p>
            <a:pPr eaLnBrk="1" hangingPunct="1">
              <a:lnSpc>
                <a:spcPct val="90000"/>
              </a:lnSpc>
            </a:pPr>
            <a:r>
              <a:rPr lang="en-US" sz="2800" i="1" dirty="0"/>
              <a:t>Ask about financial aid opportunities</a:t>
            </a:r>
          </a:p>
          <a:p>
            <a:pPr eaLnBrk="1" hangingPunct="1">
              <a:lnSpc>
                <a:spcPct val="90000"/>
              </a:lnSpc>
            </a:pPr>
            <a:r>
              <a:rPr lang="en-US" sz="2800" i="1" dirty="0"/>
              <a:t>Eat at dining center</a:t>
            </a:r>
          </a:p>
          <a:p>
            <a:pPr eaLnBrk="1" hangingPunct="1">
              <a:lnSpc>
                <a:spcPct val="90000"/>
              </a:lnSpc>
            </a:pPr>
            <a:r>
              <a:rPr lang="en-US" sz="2800" i="1" dirty="0"/>
              <a:t>Audit a class of interest</a:t>
            </a:r>
          </a:p>
          <a:p>
            <a:pPr eaLnBrk="1" hangingPunct="1">
              <a:lnSpc>
                <a:spcPct val="90000"/>
              </a:lnSpc>
            </a:pPr>
            <a:r>
              <a:rPr lang="en-US" sz="2800" i="1" dirty="0"/>
              <a:t>Read the student newspaper</a:t>
            </a:r>
          </a:p>
          <a:p>
            <a:pPr eaLnBrk="1" hangingPunct="1">
              <a:lnSpc>
                <a:spcPct val="90000"/>
              </a:lnSpc>
            </a:pPr>
            <a:r>
              <a:rPr lang="en-US" sz="2800" i="1" dirty="0"/>
              <a:t>Talk to current students and faculty</a:t>
            </a:r>
          </a:p>
          <a:p>
            <a:pPr eaLnBrk="1" hangingPunct="1">
              <a:lnSpc>
                <a:spcPct val="90000"/>
              </a:lnSpc>
            </a:pPr>
            <a:r>
              <a:rPr lang="en-US" sz="2800" i="1" dirty="0"/>
              <a:t>Tour student housing</a:t>
            </a:r>
          </a:p>
          <a:p>
            <a:pPr eaLnBrk="1" hangingPunct="1">
              <a:lnSpc>
                <a:spcPct val="90000"/>
              </a:lnSpc>
            </a:pPr>
            <a:r>
              <a:rPr lang="en-US" sz="2800" i="1" dirty="0"/>
              <a:t>Investigate academic programs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0"/>
            <a:ext cx="8229600" cy="1219200"/>
          </a:xfrm>
        </p:spPr>
        <p:txBody>
          <a:bodyPr>
            <a:normAutofit/>
          </a:bodyPr>
          <a:lstStyle/>
          <a:p>
            <a:pPr eaLnBrk="1" hangingPunct="1">
              <a:defRPr/>
            </a:pPr>
            <a:r>
              <a:rPr lang="en-US" sz="2800" i="1" dirty="0">
                <a:solidFill>
                  <a:srgbClr val="FFFF00"/>
                </a:solidFill>
                <a:latin typeface="Arial Black" pitchFamily="34" charset="0"/>
              </a:rPr>
              <a:t>Application Deadlines </a:t>
            </a:r>
            <a:br>
              <a:rPr lang="en-US" sz="2800" i="1" dirty="0">
                <a:solidFill>
                  <a:srgbClr val="FFFF00"/>
                </a:solidFill>
                <a:latin typeface="Arial Black" pitchFamily="34" charset="0"/>
              </a:rPr>
            </a:br>
            <a:r>
              <a:rPr lang="en-US" sz="2800" i="1" dirty="0">
                <a:solidFill>
                  <a:srgbClr val="FFFF00"/>
                </a:solidFill>
                <a:latin typeface="Arial Black" pitchFamily="34" charset="0"/>
              </a:rPr>
              <a:t>(What do they mean?)</a:t>
            </a:r>
          </a:p>
        </p:txBody>
      </p:sp>
      <p:sp>
        <p:nvSpPr>
          <p:cNvPr id="160771" name="Rectangle 3"/>
          <p:cNvSpPr>
            <a:spLocks noGrp="1" noChangeArrowheads="1"/>
          </p:cNvSpPr>
          <p:nvPr>
            <p:ph idx="1"/>
          </p:nvPr>
        </p:nvSpPr>
        <p:spPr>
          <a:xfrm>
            <a:off x="304800" y="990600"/>
            <a:ext cx="8229600" cy="5181600"/>
          </a:xfrm>
        </p:spPr>
        <p:txBody>
          <a:bodyPr>
            <a:noAutofit/>
          </a:bodyPr>
          <a:lstStyle/>
          <a:p>
            <a:pPr eaLnBrk="1" hangingPunct="1">
              <a:defRPr/>
            </a:pPr>
            <a:r>
              <a:rPr lang="en-US" sz="1800" b="1" i="1" dirty="0">
                <a:cs typeface="FreesiaUPC" pitchFamily="34" charset="-34"/>
              </a:rPr>
              <a:t>Early Decision – allows students to apply early and learn their admissions decision early in exchange for a commitment to attend that college and withdraw all other applications.  Student can apply early decision to only one college, but may apply regular decision to other schools.  Early decision acceptance is binding so it may not be a good option for a student unsure about his/her first choice college.</a:t>
            </a:r>
          </a:p>
          <a:p>
            <a:pPr eaLnBrk="1" hangingPunct="1">
              <a:buFont typeface="Wingdings" pitchFamily="2" charset="2"/>
              <a:buNone/>
              <a:defRPr/>
            </a:pPr>
            <a:endParaRPr lang="en-US" sz="1800" b="1" i="1" dirty="0">
              <a:cs typeface="FreesiaUPC" pitchFamily="34" charset="-34"/>
            </a:endParaRPr>
          </a:p>
          <a:p>
            <a:pPr eaLnBrk="1" hangingPunct="1">
              <a:defRPr/>
            </a:pPr>
            <a:r>
              <a:rPr lang="en-US" sz="1800" b="1" i="1" dirty="0">
                <a:cs typeface="FreesiaUPC" pitchFamily="34" charset="-34"/>
              </a:rPr>
              <a:t>Early </a:t>
            </a:r>
            <a:r>
              <a:rPr lang="en-US" sz="1800" b="1" i="1" dirty="0" smtClean="0">
                <a:cs typeface="FreesiaUPC" pitchFamily="34" charset="-34"/>
              </a:rPr>
              <a:t>Action/Priority </a:t>
            </a:r>
            <a:r>
              <a:rPr lang="en-US" sz="1800" b="1" i="1" dirty="0">
                <a:cs typeface="FreesiaUPC" pitchFamily="34" charset="-34"/>
              </a:rPr>
              <a:t>– similar to early decision but if accepted student is not obligated to notify the college of his/her decision to attend until spring.</a:t>
            </a:r>
          </a:p>
          <a:p>
            <a:pPr eaLnBrk="1" hangingPunct="1">
              <a:buFont typeface="Wingdings" pitchFamily="2" charset="2"/>
              <a:buNone/>
              <a:defRPr/>
            </a:pPr>
            <a:endParaRPr lang="en-US" sz="1800" b="1" i="1" dirty="0">
              <a:cs typeface="FreesiaUPC" pitchFamily="34" charset="-34"/>
            </a:endParaRPr>
          </a:p>
          <a:p>
            <a:pPr eaLnBrk="1" hangingPunct="1">
              <a:defRPr/>
            </a:pPr>
            <a:r>
              <a:rPr lang="en-US" sz="1800" b="1" i="1" dirty="0">
                <a:cs typeface="FreesiaUPC" pitchFamily="34" charset="-34"/>
              </a:rPr>
              <a:t>Regular Decision – later deadline and will be considered after early decision and early action applicants</a:t>
            </a:r>
            <a:r>
              <a:rPr lang="en-US" sz="1800" b="1" i="1" dirty="0" smtClean="0">
                <a:cs typeface="FreesiaUPC" pitchFamily="34" charset="-34"/>
              </a:rPr>
              <a:t>.</a:t>
            </a:r>
          </a:p>
          <a:p>
            <a:pPr eaLnBrk="1" hangingPunct="1">
              <a:defRPr/>
            </a:pPr>
            <a:endParaRPr lang="en-US" sz="1800" b="1" i="1" dirty="0">
              <a:cs typeface="FreesiaUPC" pitchFamily="34" charset="-34"/>
            </a:endParaRPr>
          </a:p>
          <a:p>
            <a:pPr eaLnBrk="1" hangingPunct="1">
              <a:defRPr/>
            </a:pPr>
            <a:r>
              <a:rPr lang="en-US" sz="1800" b="1" i="1" dirty="0" smtClean="0">
                <a:cs typeface="FreesiaUPC" pitchFamily="34" charset="-34"/>
              </a:rPr>
              <a:t>Rolling Decision  - no published deadline but colleges process applications in a timely manner.  Early application encouraged.</a:t>
            </a:r>
            <a:endParaRPr lang="en-US" sz="1800" b="1" i="1" dirty="0">
              <a:cs typeface="FreesiaUPC" pitchFamily="34" charset="-34"/>
            </a:endParaRP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573088"/>
            <a:ext cx="7391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defRPr/>
            </a:pPr>
            <a:r>
              <a:rPr lang="en-US" sz="3600" b="1" dirty="0">
                <a:solidFill>
                  <a:srgbClr val="FFFF00"/>
                </a:solidFill>
                <a:effectLst>
                  <a:outerShdw blurRad="38100" dist="38100" dir="2700000" algn="tl">
                    <a:srgbClr val="FFFFFF"/>
                  </a:outerShdw>
                </a:effectLst>
                <a:latin typeface="Arial Black" panose="020B0A04020102020204" pitchFamily="34" charset="0"/>
              </a:rPr>
              <a:t>Why Community College?</a:t>
            </a:r>
          </a:p>
        </p:txBody>
      </p:sp>
      <p:sp>
        <p:nvSpPr>
          <p:cNvPr id="27651" name="Text Box 3"/>
          <p:cNvSpPr txBox="1">
            <a:spLocks noChangeArrowheads="1"/>
          </p:cNvSpPr>
          <p:nvPr/>
        </p:nvSpPr>
        <p:spPr bwMode="auto">
          <a:xfrm>
            <a:off x="304800" y="1371600"/>
            <a:ext cx="86106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buFontTx/>
              <a:buChar char="•"/>
              <a:defRPr/>
            </a:pPr>
            <a:r>
              <a:rPr lang="en-US" sz="3200" dirty="0">
                <a:latin typeface="Franklin Gothic Medium Cond" panose="020B0606030402020204" pitchFamily="34" charset="0"/>
                <a:cs typeface="FreesiaUPC" panose="020B0604020202020204" pitchFamily="34" charset="-34"/>
              </a:rPr>
              <a:t>2nd chance to get into your 1</a:t>
            </a:r>
            <a:r>
              <a:rPr lang="en-US" sz="3200" baseline="30000" dirty="0">
                <a:latin typeface="Franklin Gothic Medium Cond" panose="020B0606030402020204" pitchFamily="34" charset="0"/>
                <a:cs typeface="FreesiaUPC" panose="020B0604020202020204" pitchFamily="34" charset="-34"/>
              </a:rPr>
              <a:t>st</a:t>
            </a:r>
            <a:r>
              <a:rPr lang="en-US" sz="3200" dirty="0">
                <a:latin typeface="Franklin Gothic Medium Cond" panose="020B0606030402020204" pitchFamily="34" charset="0"/>
                <a:cs typeface="FreesiaUPC" panose="020B0604020202020204" pitchFamily="34" charset="-34"/>
              </a:rPr>
              <a:t> choice</a:t>
            </a:r>
          </a:p>
          <a:p>
            <a:pPr algn="l">
              <a:spcBef>
                <a:spcPct val="50000"/>
              </a:spcBef>
              <a:buFontTx/>
              <a:buChar char="•"/>
              <a:defRPr/>
            </a:pPr>
            <a:r>
              <a:rPr lang="en-US" sz="3200" dirty="0">
                <a:latin typeface="Franklin Gothic Medium Cond" panose="020B0606030402020204" pitchFamily="34" charset="0"/>
                <a:cs typeface="FreesiaUPC" panose="020B0604020202020204" pitchFamily="34" charset="-34"/>
              </a:rPr>
              <a:t> Unsure about major</a:t>
            </a:r>
          </a:p>
          <a:p>
            <a:pPr algn="l">
              <a:spcBef>
                <a:spcPct val="50000"/>
              </a:spcBef>
              <a:buFontTx/>
              <a:buChar char="•"/>
              <a:defRPr/>
            </a:pPr>
            <a:r>
              <a:rPr lang="en-US" sz="3200" dirty="0">
                <a:latin typeface="Franklin Gothic Medium Cond" panose="020B0606030402020204" pitchFamily="34" charset="0"/>
                <a:cs typeface="FreesiaUPC" panose="020B0604020202020204" pitchFamily="34" charset="-34"/>
              </a:rPr>
              <a:t> Maturity reasons</a:t>
            </a:r>
          </a:p>
          <a:p>
            <a:pPr algn="l">
              <a:spcBef>
                <a:spcPct val="50000"/>
              </a:spcBef>
              <a:buFontTx/>
              <a:buChar char="•"/>
              <a:defRPr/>
            </a:pPr>
            <a:r>
              <a:rPr lang="en-US" sz="3200" dirty="0">
                <a:latin typeface="Franklin Gothic Medium Cond" panose="020B0606030402020204" pitchFamily="34" charset="0"/>
                <a:cs typeface="FreesiaUPC" panose="020B0604020202020204" pitchFamily="34" charset="-34"/>
              </a:rPr>
              <a:t> Financial reasons</a:t>
            </a:r>
          </a:p>
          <a:p>
            <a:pPr algn="l">
              <a:spcBef>
                <a:spcPct val="50000"/>
              </a:spcBef>
              <a:buFontTx/>
              <a:buChar char="•"/>
              <a:defRPr/>
            </a:pPr>
            <a:r>
              <a:rPr lang="en-US" sz="3200" dirty="0">
                <a:latin typeface="Franklin Gothic Medium Cond" panose="020B0606030402020204" pitchFamily="34" charset="0"/>
                <a:cs typeface="FreesiaUPC" panose="020B0604020202020204" pitchFamily="34" charset="-34"/>
              </a:rPr>
              <a:t> Not ready for total independence </a:t>
            </a:r>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871538" y="457200"/>
            <a:ext cx="8162925" cy="609600"/>
          </a:xfrm>
        </p:spPr>
        <p:txBody>
          <a:bodyPr>
            <a:normAutofit fontScale="90000"/>
          </a:bodyPr>
          <a:lstStyle/>
          <a:p>
            <a:pPr eaLnBrk="1" hangingPunct="1"/>
            <a:r>
              <a:rPr lang="en-US" sz="3600" b="1" i="1" dirty="0">
                <a:solidFill>
                  <a:srgbClr val="FFFF00"/>
                </a:solidFill>
              </a:rPr>
              <a:t>Transfer Programs</a:t>
            </a:r>
          </a:p>
        </p:txBody>
      </p:sp>
      <p:sp>
        <p:nvSpPr>
          <p:cNvPr id="105475" name="Rectangle 3"/>
          <p:cNvSpPr>
            <a:spLocks noGrp="1" noChangeArrowheads="1"/>
          </p:cNvSpPr>
          <p:nvPr>
            <p:ph idx="1"/>
          </p:nvPr>
        </p:nvSpPr>
        <p:spPr>
          <a:xfrm>
            <a:off x="685800" y="1066800"/>
            <a:ext cx="8185150" cy="5638800"/>
          </a:xfrm>
        </p:spPr>
        <p:txBody>
          <a:bodyPr>
            <a:normAutofit/>
          </a:bodyPr>
          <a:lstStyle/>
          <a:p>
            <a:pPr eaLnBrk="1" hangingPunct="1"/>
            <a:r>
              <a:rPr lang="en-US" sz="2400" b="1" i="1" dirty="0">
                <a:cs typeface="FreesiaUPC" panose="020B0604020202020204" pitchFamily="34" charset="-34"/>
              </a:rPr>
              <a:t>Complete 60 transferable credits</a:t>
            </a:r>
          </a:p>
          <a:p>
            <a:pPr eaLnBrk="1" hangingPunct="1"/>
            <a:r>
              <a:rPr lang="en-US" sz="2400" b="1" i="1" dirty="0">
                <a:cs typeface="FreesiaUPC" panose="020B0604020202020204" pitchFamily="34" charset="-34"/>
              </a:rPr>
              <a:t>Transfer to 4-year university </a:t>
            </a:r>
          </a:p>
          <a:p>
            <a:pPr eaLnBrk="1" hangingPunct="1"/>
            <a:r>
              <a:rPr lang="en-US" sz="2400" b="1" i="1" dirty="0">
                <a:cs typeface="FreesiaUPC" panose="020B0604020202020204" pitchFamily="34" charset="-34"/>
              </a:rPr>
              <a:t>Community Colleges have contracts with many universities which guarantee admission</a:t>
            </a:r>
          </a:p>
          <a:p>
            <a:pPr eaLnBrk="1" hangingPunct="1"/>
            <a:r>
              <a:rPr lang="en-US" sz="2400" b="1" i="1" dirty="0">
                <a:cs typeface="FreesiaUPC" panose="020B0604020202020204" pitchFamily="34" charset="-34"/>
              </a:rPr>
              <a:t>With transfer </a:t>
            </a:r>
            <a:r>
              <a:rPr lang="en-US" sz="2400" b="1" i="1" dirty="0" smtClean="0">
                <a:cs typeface="FreesiaUPC" panose="020B0604020202020204" pitchFamily="34" charset="-34"/>
              </a:rPr>
              <a:t>plans earning </a:t>
            </a:r>
            <a:r>
              <a:rPr lang="en-US" sz="2400" b="1" i="1" dirty="0" smtClean="0">
                <a:cs typeface="FreesiaUPC" panose="020B0604020202020204" pitchFamily="34" charset="-34"/>
              </a:rPr>
              <a:t>Associates Degree (AA) </a:t>
            </a:r>
            <a:r>
              <a:rPr lang="en-US" sz="2400" b="1" i="1" dirty="0" smtClean="0">
                <a:cs typeface="FreesiaUPC" panose="020B0604020202020204" pitchFamily="34" charset="-34"/>
              </a:rPr>
              <a:t>highly encouraged</a:t>
            </a:r>
            <a:endParaRPr lang="en-US" sz="2400" b="1" i="1" dirty="0">
              <a:cs typeface="FreesiaUPC" panose="020B0604020202020204" pitchFamily="34" charset="-34"/>
            </a:endParaRPr>
          </a:p>
          <a:p>
            <a:pPr eaLnBrk="1" hangingPunct="1"/>
            <a:r>
              <a:rPr lang="en-US" sz="2400" b="1" i="1" dirty="0">
                <a:cs typeface="FreesiaUPC" panose="020B0604020202020204" pitchFamily="34" charset="-34"/>
              </a:rPr>
              <a:t>May be limit on transfer credits</a:t>
            </a:r>
          </a:p>
          <a:p>
            <a:pPr eaLnBrk="1" hangingPunct="1"/>
            <a:r>
              <a:rPr lang="en-US" sz="2400" b="1" i="1" dirty="0">
                <a:cs typeface="FreesiaUPC" panose="020B0604020202020204" pitchFamily="34" charset="-34"/>
              </a:rPr>
              <a:t>May be limit on major credits</a:t>
            </a:r>
          </a:p>
          <a:p>
            <a:r>
              <a:rPr lang="en-US" sz="2400" b="1" i="1" dirty="0">
                <a:cs typeface="FreesiaUPC" panose="020B0604020202020204" pitchFamily="34" charset="-34"/>
              </a:rPr>
              <a:t>To find out what courses transfer to USM schools go to </a:t>
            </a:r>
            <a:r>
              <a:rPr lang="en-US" sz="2400" b="1" i="1" dirty="0" smtClean="0">
                <a:cs typeface="FreesiaUPC" panose="020B0604020202020204" pitchFamily="34" charset="-34"/>
              </a:rPr>
              <a:t>Articulation System for Maryland Colleges and Universities </a:t>
            </a:r>
            <a:r>
              <a:rPr lang="en-US" sz="2400" b="1" i="1" dirty="0" smtClean="0">
                <a:solidFill>
                  <a:schemeClr val="folHlink"/>
                </a:solidFill>
                <a:cs typeface="FreesiaUPC" panose="020B0604020202020204" pitchFamily="34" charset="-34"/>
                <a:hlinkClick r:id="rId2"/>
              </a:rPr>
              <a:t>http</a:t>
            </a:r>
            <a:r>
              <a:rPr lang="en-US" sz="2400" b="1" i="1" dirty="0">
                <a:solidFill>
                  <a:schemeClr val="folHlink"/>
                </a:solidFill>
                <a:cs typeface="FreesiaUPC" panose="020B0604020202020204" pitchFamily="34" charset="-34"/>
                <a:hlinkClick r:id="rId2"/>
              </a:rPr>
              <a:t>://www.artsys.usmd.edu/</a:t>
            </a:r>
            <a:r>
              <a:rPr lang="en-US" sz="2400" b="1" i="1" dirty="0">
                <a:solidFill>
                  <a:schemeClr val="folHlink"/>
                </a:solidFill>
                <a:cs typeface="FreesiaUPC" panose="020B0604020202020204" pitchFamily="34" charset="-34"/>
              </a:rPr>
              <a:t> </a:t>
            </a:r>
            <a:endParaRPr lang="en-US" sz="2400" b="1" i="1" dirty="0">
              <a:latin typeface="Courier New" pitchFamily="49" charset="0"/>
            </a:endParaRPr>
          </a:p>
        </p:txBody>
      </p:sp>
    </p:spTree>
  </p:cSld>
  <p:clrMapOvr>
    <a:masterClrMapping/>
  </p:clrMapOvr>
  <p:transition>
    <p:wipe dir="d"/>
  </p:transition>
</p:sld>
</file>

<file path=ppt/theme/theme1.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4497</TotalTime>
  <Words>1039</Words>
  <Application>Microsoft Office PowerPoint</Application>
  <PresentationFormat>On-screen Show (4:3)</PresentationFormat>
  <Paragraphs>144</Paragraphs>
  <Slides>14</Slides>
  <Notes>2</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14</vt:i4>
      </vt:variant>
    </vt:vector>
  </HeadingPairs>
  <TitlesOfParts>
    <vt:vector size="30" baseType="lpstr">
      <vt:lpstr>ＭＳ Ｐゴシック</vt:lpstr>
      <vt:lpstr>Apple Chancery</vt:lpstr>
      <vt:lpstr>Arial</vt:lpstr>
      <vt:lpstr>Arial Black</vt:lpstr>
      <vt:lpstr>Book Antiqua</vt:lpstr>
      <vt:lpstr>Comic Sans MS</vt:lpstr>
      <vt:lpstr>Courier New</vt:lpstr>
      <vt:lpstr>Franklin Gothic Book</vt:lpstr>
      <vt:lpstr>Franklin Gothic Medium Cond</vt:lpstr>
      <vt:lpstr>FreesiaUPC</vt:lpstr>
      <vt:lpstr>Kai</vt:lpstr>
      <vt:lpstr>Monotype Corsiva</vt:lpstr>
      <vt:lpstr>Monotype Sorts</vt:lpstr>
      <vt:lpstr>Wingdings</vt:lpstr>
      <vt:lpstr>Wingdings 2</vt:lpstr>
      <vt:lpstr>Technic</vt:lpstr>
      <vt:lpstr>PowerPoint Presentation</vt:lpstr>
      <vt:lpstr>What Do Four-Year  Colleges Consider?</vt:lpstr>
      <vt:lpstr>College Admissions Testing   for Class of 2019</vt:lpstr>
      <vt:lpstr> SAT and (ACT) averages for University System of Maryland (USM)* </vt:lpstr>
      <vt:lpstr>SAT Subject Tests</vt:lpstr>
      <vt:lpstr>Campus Visits</vt:lpstr>
      <vt:lpstr>Application Deadlines  (What do they mean?)</vt:lpstr>
      <vt:lpstr>PowerPoint Presentation</vt:lpstr>
      <vt:lpstr>Transfer Programs</vt:lpstr>
      <vt:lpstr> NCAA Eligibility – www.eligibilitycenter.org/ </vt:lpstr>
      <vt:lpstr>Senior Timeline – Do NOW For Linganore High School </vt:lpstr>
      <vt:lpstr>Senior Timeline – After August 1</vt:lpstr>
      <vt:lpstr>Senior Timeline - Continued</vt:lpstr>
      <vt:lpstr>Facts about FAFSA</vt:lpstr>
    </vt:vector>
  </TitlesOfParts>
  <Company>Renata Emery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Renata Emery</dc:creator>
  <cp:lastModifiedBy>Larson,Paula M</cp:lastModifiedBy>
  <cp:revision>192</cp:revision>
  <cp:lastPrinted>2018-06-06T20:01:38Z</cp:lastPrinted>
  <dcterms:created xsi:type="dcterms:W3CDTF">2009-10-22T22:19:03Z</dcterms:created>
  <dcterms:modified xsi:type="dcterms:W3CDTF">2018-06-06T20:03:52Z</dcterms:modified>
</cp:coreProperties>
</file>