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58" r:id="rId4"/>
    <p:sldId id="264" r:id="rId5"/>
    <p:sldId id="260" r:id="rId6"/>
    <p:sldId id="269" r:id="rId7"/>
    <p:sldId id="285" r:id="rId8"/>
    <p:sldId id="270" r:id="rId9"/>
    <p:sldId id="271" r:id="rId10"/>
    <p:sldId id="272" r:id="rId11"/>
    <p:sldId id="273" r:id="rId12"/>
    <p:sldId id="274" r:id="rId13"/>
    <p:sldId id="275" r:id="rId14"/>
    <p:sldId id="287" r:id="rId15"/>
    <p:sldId id="276" r:id="rId16"/>
    <p:sldId id="292" r:id="rId17"/>
    <p:sldId id="277" r:id="rId18"/>
    <p:sldId id="278" r:id="rId19"/>
    <p:sldId id="279" r:id="rId20"/>
    <p:sldId id="284" r:id="rId21"/>
    <p:sldId id="280" r:id="rId22"/>
    <p:sldId id="281" r:id="rId23"/>
    <p:sldId id="282" r:id="rId24"/>
    <p:sldId id="283" r:id="rId25"/>
    <p:sldId id="293" r:id="rId26"/>
    <p:sldId id="290" r:id="rId27"/>
    <p:sldId id="286" r:id="rId28"/>
    <p:sldId id="291" r:id="rId29"/>
    <p:sldId id="267" r:id="rId30"/>
    <p:sldId id="288" r:id="rId31"/>
    <p:sldId id="265" r:id="rId32"/>
    <p:sldId id="266" r:id="rId33"/>
  </p:sldIdLst>
  <p:sldSz cx="18288000" cy="10287000"/>
  <p:notesSz cx="6858000" cy="9144000"/>
  <p:embeddedFontLst>
    <p:embeddedFont>
      <p:font typeface="Montserrat Classic" panose="020B0604020202020204" charset="0"/>
      <p:regular r:id="rId35"/>
    </p:embeddedFont>
    <p:embeddedFont>
      <p:font typeface="Montserrat Semi-Bold" panose="020B0604020202020204" charset="0"/>
      <p:regular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08B"/>
    <a:srgbClr val="008368"/>
    <a:srgbClr val="A0D2D6"/>
    <a:srgbClr val="0084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12" autoAdjust="0"/>
    <p:restoredTop sz="61768" autoAdjust="0"/>
  </p:normalViewPr>
  <p:slideViewPr>
    <p:cSldViewPr>
      <p:cViewPr varScale="1">
        <p:scale>
          <a:sx n="46" d="100"/>
          <a:sy n="46" d="100"/>
        </p:scale>
        <p:origin x="202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2352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54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Montserrat Classic" panose="020B060402020202020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Scholarships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2F7-47C2-A39A-D75AA21619B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32F7-47C2-A39A-D75AA21619B2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lt1"/>
                    </a:solidFill>
                    <a:latin typeface="Montserrat Classic" panose="020B060402020202020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Based on criteria without financial need</c:v>
                </c:pt>
                <c:pt idx="1">
                  <c:v>Based on on financial need and other criteria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65-4926-A897-43105968078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36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Montserrat Classic" panose="020B0604020202020204" charset="0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36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Montserrat Classic" panose="020B0604020202020204" charset="0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63247939051148416"/>
          <c:y val="0.21808329964381032"/>
          <c:w val="0.36752060948851589"/>
          <c:h val="0.78191670035618965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Montserrat Classic" panose="020B060402020202020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acrossLinear" id="2">
  <a:schemeClr val="accent1"/>
  <a:schemeClr val="accent2"/>
  <a:schemeClr val="accent3"/>
  <a:schemeClr val="accent4"/>
  <a:schemeClr val="accent5"/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708298-5758-479A-8C58-D4744667E17C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815579AA-41BE-45D2-8040-102B2B23DA3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4800" dirty="0">
              <a:latin typeface="Montserrat Classic" panose="020B0604020202020204" charset="0"/>
            </a:rPr>
            <a:t>Students can apply any time before     May 1, 2024</a:t>
          </a:r>
        </a:p>
      </dgm:t>
    </dgm:pt>
    <dgm:pt modelId="{5C50B7C0-9D4D-4529-BBF7-9FD36D0574C6}" type="parTrans" cxnId="{50A3BFC1-12ED-4B39-A372-7B70F7A969F7}">
      <dgm:prSet/>
      <dgm:spPr/>
      <dgm:t>
        <a:bodyPr/>
        <a:lstStyle/>
        <a:p>
          <a:endParaRPr lang="en-US"/>
        </a:p>
      </dgm:t>
    </dgm:pt>
    <dgm:pt modelId="{81BDC92B-8492-4650-AC1F-1D4C63898E8A}" type="sibTrans" cxnId="{50A3BFC1-12ED-4B39-A372-7B70F7A969F7}">
      <dgm:prSet/>
      <dgm:spPr/>
      <dgm:t>
        <a:bodyPr/>
        <a:lstStyle/>
        <a:p>
          <a:endParaRPr lang="en-US"/>
        </a:p>
      </dgm:t>
    </dgm:pt>
    <dgm:pt modelId="{DA096A8B-14AB-4555-9990-F0579E708F2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4400" dirty="0">
              <a:latin typeface="Montserrat Classic" panose="020B0604020202020204" charset="0"/>
            </a:rPr>
            <a:t>Applications are reviewed as they are received for as long as funding remains</a:t>
          </a:r>
        </a:p>
      </dgm:t>
    </dgm:pt>
    <dgm:pt modelId="{6C40F563-52B8-4810-859B-159D78AE81CA}" type="parTrans" cxnId="{10A4894C-A3D7-4DFD-B19B-5121B05CB487}">
      <dgm:prSet/>
      <dgm:spPr/>
      <dgm:t>
        <a:bodyPr/>
        <a:lstStyle/>
        <a:p>
          <a:endParaRPr lang="en-US"/>
        </a:p>
      </dgm:t>
    </dgm:pt>
    <dgm:pt modelId="{51ABDA11-9A1B-4D83-BD86-064FC32E28E2}" type="sibTrans" cxnId="{10A4894C-A3D7-4DFD-B19B-5121B05CB487}">
      <dgm:prSet/>
      <dgm:spPr/>
      <dgm:t>
        <a:bodyPr/>
        <a:lstStyle/>
        <a:p>
          <a:endParaRPr lang="en-US"/>
        </a:p>
      </dgm:t>
    </dgm:pt>
    <dgm:pt modelId="{5CC3B845-3EEB-4B5B-88FD-775A9F7CD68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4400" dirty="0">
              <a:latin typeface="Montserrat Classic" panose="020B0604020202020204" charset="0"/>
            </a:rPr>
            <a:t>Scholarships can cover tuition, certifications, exam fees, purchase of tools or supplies</a:t>
          </a:r>
        </a:p>
      </dgm:t>
    </dgm:pt>
    <dgm:pt modelId="{CA7FDD5A-6A52-462B-8C71-A6899FC66926}" type="parTrans" cxnId="{FE7B6854-9A89-4C3B-8B91-46E1E0E44286}">
      <dgm:prSet/>
      <dgm:spPr/>
      <dgm:t>
        <a:bodyPr/>
        <a:lstStyle/>
        <a:p>
          <a:endParaRPr lang="en-US"/>
        </a:p>
      </dgm:t>
    </dgm:pt>
    <dgm:pt modelId="{D3B93A50-8B61-4471-B5E1-FB825EE341D9}" type="sibTrans" cxnId="{FE7B6854-9A89-4C3B-8B91-46E1E0E44286}">
      <dgm:prSet/>
      <dgm:spPr/>
      <dgm:t>
        <a:bodyPr/>
        <a:lstStyle/>
        <a:p>
          <a:endParaRPr lang="en-US"/>
        </a:p>
      </dgm:t>
    </dgm:pt>
    <dgm:pt modelId="{CD069469-1D23-461F-9FF6-8FFCD5D079CE}" type="pres">
      <dgm:prSet presAssocID="{C7708298-5758-479A-8C58-D4744667E17C}" presName="root" presStyleCnt="0">
        <dgm:presLayoutVars>
          <dgm:dir/>
          <dgm:resizeHandles val="exact"/>
        </dgm:presLayoutVars>
      </dgm:prSet>
      <dgm:spPr/>
    </dgm:pt>
    <dgm:pt modelId="{65075AED-EA50-4AE7-BD1F-1C2AA7AE4D5B}" type="pres">
      <dgm:prSet presAssocID="{815579AA-41BE-45D2-8040-102B2B23DA34}" presName="compNode" presStyleCnt="0"/>
      <dgm:spPr/>
    </dgm:pt>
    <dgm:pt modelId="{6A458888-9C05-48BC-8468-2A1AB8B9D4D4}" type="pres">
      <dgm:prSet presAssocID="{815579AA-41BE-45D2-8040-102B2B23DA34}" presName="bgRect" presStyleLbl="bgShp" presStyleIdx="0" presStyleCnt="3" custLinFactNeighborX="6" custLinFactNeighborY="6158"/>
      <dgm:spPr/>
    </dgm:pt>
    <dgm:pt modelId="{3A91303D-EFED-488B-B430-DCA298EC62B4}" type="pres">
      <dgm:prSet presAssocID="{815579AA-41BE-45D2-8040-102B2B23DA34}" presName="iconRect" presStyleLbl="node1" presStyleIdx="0" presStyleCnt="3"/>
      <dgm:spPr>
        <a:blipFill rotWithShape="1">
          <a:blip xmlns:r="http://schemas.openxmlformats.org/officeDocument/2006/relationships" r:embed="rId1"/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63C9BEFF-78D7-4762-B497-C4F672B3A968}" type="pres">
      <dgm:prSet presAssocID="{815579AA-41BE-45D2-8040-102B2B23DA34}" presName="spaceRect" presStyleCnt="0"/>
      <dgm:spPr/>
    </dgm:pt>
    <dgm:pt modelId="{C36E20EC-EB13-4173-AAED-7DF09BED7520}" type="pres">
      <dgm:prSet presAssocID="{815579AA-41BE-45D2-8040-102B2B23DA34}" presName="parTx" presStyleLbl="revTx" presStyleIdx="0" presStyleCnt="3" custScaleX="96786">
        <dgm:presLayoutVars>
          <dgm:chMax val="0"/>
          <dgm:chPref val="0"/>
        </dgm:presLayoutVars>
      </dgm:prSet>
      <dgm:spPr/>
    </dgm:pt>
    <dgm:pt modelId="{48148AE0-E567-4947-8BA5-71FBB3C97E33}" type="pres">
      <dgm:prSet presAssocID="{81BDC92B-8492-4650-AC1F-1D4C63898E8A}" presName="sibTrans" presStyleCnt="0"/>
      <dgm:spPr/>
    </dgm:pt>
    <dgm:pt modelId="{17B88534-C13D-4F36-99EC-77D6D87AEB55}" type="pres">
      <dgm:prSet presAssocID="{DA096A8B-14AB-4555-9990-F0579E708F26}" presName="compNode" presStyleCnt="0"/>
      <dgm:spPr/>
    </dgm:pt>
    <dgm:pt modelId="{6453185C-474B-4610-9C78-16FEA9108B8A}" type="pres">
      <dgm:prSet presAssocID="{DA096A8B-14AB-4555-9990-F0579E708F26}" presName="bgRect" presStyleLbl="bgShp" presStyleIdx="1" presStyleCnt="3"/>
      <dgm:spPr/>
    </dgm:pt>
    <dgm:pt modelId="{A350E1AF-45D4-40EE-978B-DFB79DEEC2CF}" type="pres">
      <dgm:prSet presAssocID="{DA096A8B-14AB-4555-9990-F0579E708F26}" presName="iconRect" presStyleLbl="node1" presStyleIdx="1" presStyleCnt="3"/>
      <dgm:spPr>
        <a:blipFill rotWithShape="1">
          <a:blip xmlns:r="http://schemas.openxmlformats.org/officeDocument/2006/relationships" r:embed="rId1"/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8B739FA3-5B57-496E-B068-5B3AC11AD683}" type="pres">
      <dgm:prSet presAssocID="{DA096A8B-14AB-4555-9990-F0579E708F26}" presName="spaceRect" presStyleCnt="0"/>
      <dgm:spPr/>
    </dgm:pt>
    <dgm:pt modelId="{F62722AA-FDD1-449B-A162-8D7FAB4F8444}" type="pres">
      <dgm:prSet presAssocID="{DA096A8B-14AB-4555-9990-F0579E708F26}" presName="parTx" presStyleLbl="revTx" presStyleIdx="1" presStyleCnt="3">
        <dgm:presLayoutVars>
          <dgm:chMax val="0"/>
          <dgm:chPref val="0"/>
        </dgm:presLayoutVars>
      </dgm:prSet>
      <dgm:spPr/>
    </dgm:pt>
    <dgm:pt modelId="{38D7F64F-9A4F-4DF6-B240-1B358BB510E2}" type="pres">
      <dgm:prSet presAssocID="{51ABDA11-9A1B-4D83-BD86-064FC32E28E2}" presName="sibTrans" presStyleCnt="0"/>
      <dgm:spPr/>
    </dgm:pt>
    <dgm:pt modelId="{E140490B-4423-4480-9405-5F2EEF3F8FDF}" type="pres">
      <dgm:prSet presAssocID="{5CC3B845-3EEB-4B5B-88FD-775A9F7CD68F}" presName="compNode" presStyleCnt="0"/>
      <dgm:spPr/>
    </dgm:pt>
    <dgm:pt modelId="{60822C09-8967-4AD4-BCFB-104087B53A9B}" type="pres">
      <dgm:prSet presAssocID="{5CC3B845-3EEB-4B5B-88FD-775A9F7CD68F}" presName="bgRect" presStyleLbl="bgShp" presStyleIdx="2" presStyleCnt="3"/>
      <dgm:spPr/>
    </dgm:pt>
    <dgm:pt modelId="{E344A4FB-2E0B-4DDB-B4BA-8196F08F5230}" type="pres">
      <dgm:prSet presAssocID="{5CC3B845-3EEB-4B5B-88FD-775A9F7CD68F}" presName="iconRect" presStyleLbl="node1" presStyleIdx="2" presStyleCnt="3"/>
      <dgm:spPr>
        <a:blipFill rotWithShape="1">
          <a:blip xmlns:r="http://schemas.openxmlformats.org/officeDocument/2006/relationships" r:embed="rId1"/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66ED801B-3985-4B80-BF57-286E6A3D24D1}" type="pres">
      <dgm:prSet presAssocID="{5CC3B845-3EEB-4B5B-88FD-775A9F7CD68F}" presName="spaceRect" presStyleCnt="0"/>
      <dgm:spPr/>
    </dgm:pt>
    <dgm:pt modelId="{5104817C-DC7E-4394-B65C-61377103C7CD}" type="pres">
      <dgm:prSet presAssocID="{5CC3B845-3EEB-4B5B-88FD-775A9F7CD68F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7B56380D-4AB2-451D-82AA-2F870992D129}" type="presOf" srcId="{C7708298-5758-479A-8C58-D4744667E17C}" destId="{CD069469-1D23-461F-9FF6-8FFCD5D079CE}" srcOrd="0" destOrd="0" presId="urn:microsoft.com/office/officeart/2018/2/layout/IconVerticalSolidList"/>
    <dgm:cxn modelId="{FA969A2C-5856-453B-8CCB-F33A61CF7A1F}" type="presOf" srcId="{815579AA-41BE-45D2-8040-102B2B23DA34}" destId="{C36E20EC-EB13-4173-AAED-7DF09BED7520}" srcOrd="0" destOrd="0" presId="urn:microsoft.com/office/officeart/2018/2/layout/IconVerticalSolidList"/>
    <dgm:cxn modelId="{10A4894C-A3D7-4DFD-B19B-5121B05CB487}" srcId="{C7708298-5758-479A-8C58-D4744667E17C}" destId="{DA096A8B-14AB-4555-9990-F0579E708F26}" srcOrd="1" destOrd="0" parTransId="{6C40F563-52B8-4810-859B-159D78AE81CA}" sibTransId="{51ABDA11-9A1B-4D83-BD86-064FC32E28E2}"/>
    <dgm:cxn modelId="{FE7B6854-9A89-4C3B-8B91-46E1E0E44286}" srcId="{C7708298-5758-479A-8C58-D4744667E17C}" destId="{5CC3B845-3EEB-4B5B-88FD-775A9F7CD68F}" srcOrd="2" destOrd="0" parTransId="{CA7FDD5A-6A52-462B-8C71-A6899FC66926}" sibTransId="{D3B93A50-8B61-4471-B5E1-FB825EE341D9}"/>
    <dgm:cxn modelId="{029108BE-64FB-4C2C-841F-89CA10AEB1B2}" type="presOf" srcId="{5CC3B845-3EEB-4B5B-88FD-775A9F7CD68F}" destId="{5104817C-DC7E-4394-B65C-61377103C7CD}" srcOrd="0" destOrd="0" presId="urn:microsoft.com/office/officeart/2018/2/layout/IconVerticalSolidList"/>
    <dgm:cxn modelId="{50A3BFC1-12ED-4B39-A372-7B70F7A969F7}" srcId="{C7708298-5758-479A-8C58-D4744667E17C}" destId="{815579AA-41BE-45D2-8040-102B2B23DA34}" srcOrd="0" destOrd="0" parTransId="{5C50B7C0-9D4D-4529-BBF7-9FD36D0574C6}" sibTransId="{81BDC92B-8492-4650-AC1F-1D4C63898E8A}"/>
    <dgm:cxn modelId="{1B705CDA-93A9-4C89-8EE5-DB3C7AED82D0}" type="presOf" srcId="{DA096A8B-14AB-4555-9990-F0579E708F26}" destId="{F62722AA-FDD1-449B-A162-8D7FAB4F8444}" srcOrd="0" destOrd="0" presId="urn:microsoft.com/office/officeart/2018/2/layout/IconVerticalSolidList"/>
    <dgm:cxn modelId="{7CCC545F-384D-46FF-B514-CD42BDAAC701}" type="presParOf" srcId="{CD069469-1D23-461F-9FF6-8FFCD5D079CE}" destId="{65075AED-EA50-4AE7-BD1F-1C2AA7AE4D5B}" srcOrd="0" destOrd="0" presId="urn:microsoft.com/office/officeart/2018/2/layout/IconVerticalSolidList"/>
    <dgm:cxn modelId="{17596027-9BD0-4688-9EDA-CEC80DDEED21}" type="presParOf" srcId="{65075AED-EA50-4AE7-BD1F-1C2AA7AE4D5B}" destId="{6A458888-9C05-48BC-8468-2A1AB8B9D4D4}" srcOrd="0" destOrd="0" presId="urn:microsoft.com/office/officeart/2018/2/layout/IconVerticalSolidList"/>
    <dgm:cxn modelId="{2F31FBC2-3E37-4178-AA18-6088965CD73F}" type="presParOf" srcId="{65075AED-EA50-4AE7-BD1F-1C2AA7AE4D5B}" destId="{3A91303D-EFED-488B-B430-DCA298EC62B4}" srcOrd="1" destOrd="0" presId="urn:microsoft.com/office/officeart/2018/2/layout/IconVerticalSolidList"/>
    <dgm:cxn modelId="{B95BFB34-DF3E-407B-B3FE-5D09C80E4B28}" type="presParOf" srcId="{65075AED-EA50-4AE7-BD1F-1C2AA7AE4D5B}" destId="{63C9BEFF-78D7-4762-B497-C4F672B3A968}" srcOrd="2" destOrd="0" presId="urn:microsoft.com/office/officeart/2018/2/layout/IconVerticalSolidList"/>
    <dgm:cxn modelId="{5F4DEC9F-AE2C-4553-AB36-E0D0DAAE0C64}" type="presParOf" srcId="{65075AED-EA50-4AE7-BD1F-1C2AA7AE4D5B}" destId="{C36E20EC-EB13-4173-AAED-7DF09BED7520}" srcOrd="3" destOrd="0" presId="urn:microsoft.com/office/officeart/2018/2/layout/IconVerticalSolidList"/>
    <dgm:cxn modelId="{BFCF1A15-400A-4027-B675-9301242286E1}" type="presParOf" srcId="{CD069469-1D23-461F-9FF6-8FFCD5D079CE}" destId="{48148AE0-E567-4947-8BA5-71FBB3C97E33}" srcOrd="1" destOrd="0" presId="urn:microsoft.com/office/officeart/2018/2/layout/IconVerticalSolidList"/>
    <dgm:cxn modelId="{F55B8D0B-645D-4F4F-AE7E-042DA94F192A}" type="presParOf" srcId="{CD069469-1D23-461F-9FF6-8FFCD5D079CE}" destId="{17B88534-C13D-4F36-99EC-77D6D87AEB55}" srcOrd="2" destOrd="0" presId="urn:microsoft.com/office/officeart/2018/2/layout/IconVerticalSolidList"/>
    <dgm:cxn modelId="{BE9FBC6E-571A-4DCD-9003-49D95FB13FB2}" type="presParOf" srcId="{17B88534-C13D-4F36-99EC-77D6D87AEB55}" destId="{6453185C-474B-4610-9C78-16FEA9108B8A}" srcOrd="0" destOrd="0" presId="urn:microsoft.com/office/officeart/2018/2/layout/IconVerticalSolidList"/>
    <dgm:cxn modelId="{90D01B5E-0531-475E-BAE2-E03390ED394B}" type="presParOf" srcId="{17B88534-C13D-4F36-99EC-77D6D87AEB55}" destId="{A350E1AF-45D4-40EE-978B-DFB79DEEC2CF}" srcOrd="1" destOrd="0" presId="urn:microsoft.com/office/officeart/2018/2/layout/IconVerticalSolidList"/>
    <dgm:cxn modelId="{2FACDF48-C3D1-4E02-B63B-D546CF68FA22}" type="presParOf" srcId="{17B88534-C13D-4F36-99EC-77D6D87AEB55}" destId="{8B739FA3-5B57-496E-B068-5B3AC11AD683}" srcOrd="2" destOrd="0" presId="urn:microsoft.com/office/officeart/2018/2/layout/IconVerticalSolidList"/>
    <dgm:cxn modelId="{387555BE-E467-4287-8872-9C36052B5365}" type="presParOf" srcId="{17B88534-C13D-4F36-99EC-77D6D87AEB55}" destId="{F62722AA-FDD1-449B-A162-8D7FAB4F8444}" srcOrd="3" destOrd="0" presId="urn:microsoft.com/office/officeart/2018/2/layout/IconVerticalSolidList"/>
    <dgm:cxn modelId="{053F9898-8AF6-4ED2-BA9E-C877A532820A}" type="presParOf" srcId="{CD069469-1D23-461F-9FF6-8FFCD5D079CE}" destId="{38D7F64F-9A4F-4DF6-B240-1B358BB510E2}" srcOrd="3" destOrd="0" presId="urn:microsoft.com/office/officeart/2018/2/layout/IconVerticalSolidList"/>
    <dgm:cxn modelId="{907EF722-148D-44F6-A7B6-6A112F9C264F}" type="presParOf" srcId="{CD069469-1D23-461F-9FF6-8FFCD5D079CE}" destId="{E140490B-4423-4480-9405-5F2EEF3F8FDF}" srcOrd="4" destOrd="0" presId="urn:microsoft.com/office/officeart/2018/2/layout/IconVerticalSolidList"/>
    <dgm:cxn modelId="{61FBB9B5-8B5F-42ED-9226-E76B89FC48B4}" type="presParOf" srcId="{E140490B-4423-4480-9405-5F2EEF3F8FDF}" destId="{60822C09-8967-4AD4-BCFB-104087B53A9B}" srcOrd="0" destOrd="0" presId="urn:microsoft.com/office/officeart/2018/2/layout/IconVerticalSolidList"/>
    <dgm:cxn modelId="{80986CCF-CA79-4A21-8997-E71852CACDBE}" type="presParOf" srcId="{E140490B-4423-4480-9405-5F2EEF3F8FDF}" destId="{E344A4FB-2E0B-4DDB-B4BA-8196F08F5230}" srcOrd="1" destOrd="0" presId="urn:microsoft.com/office/officeart/2018/2/layout/IconVerticalSolidList"/>
    <dgm:cxn modelId="{E06E994C-BFC1-40AC-B8A8-02590F1E1388}" type="presParOf" srcId="{E140490B-4423-4480-9405-5F2EEF3F8FDF}" destId="{66ED801B-3985-4B80-BF57-286E6A3D24D1}" srcOrd="2" destOrd="0" presId="urn:microsoft.com/office/officeart/2018/2/layout/IconVerticalSolidList"/>
    <dgm:cxn modelId="{A38BFFD4-5C9B-4CD6-ABB1-D8D162AABD06}" type="presParOf" srcId="{E140490B-4423-4480-9405-5F2EEF3F8FDF}" destId="{5104817C-DC7E-4394-B65C-61377103C7CD}" srcOrd="3" destOrd="0" presId="urn:microsoft.com/office/officeart/2018/2/layout/IconVerticalSolidList"/>
  </dgm:cxnLst>
  <dgm:bg/>
  <dgm:whole>
    <a:ln>
      <a:solidFill>
        <a:srgbClr val="00608B"/>
      </a:solidFill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458888-9C05-48BC-8468-2A1AB8B9D4D4}">
      <dsp:nvSpPr>
        <dsp:cNvPr id="0" name=""/>
        <dsp:cNvSpPr/>
      </dsp:nvSpPr>
      <dsp:spPr>
        <a:xfrm>
          <a:off x="0" y="171684"/>
          <a:ext cx="11238477" cy="268930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91303D-EFED-488B-B430-DCA298EC62B4}">
      <dsp:nvSpPr>
        <dsp:cNvPr id="0" name=""/>
        <dsp:cNvSpPr/>
      </dsp:nvSpPr>
      <dsp:spPr>
        <a:xfrm>
          <a:off x="813515" y="611171"/>
          <a:ext cx="1480564" cy="1479118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6E20EC-EB13-4173-AAED-7DF09BED7520}">
      <dsp:nvSpPr>
        <dsp:cNvPr id="0" name=""/>
        <dsp:cNvSpPr/>
      </dsp:nvSpPr>
      <dsp:spPr>
        <a:xfrm>
          <a:off x="3227495" y="6077"/>
          <a:ext cx="7221348" cy="2691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897" tIns="284897" rIns="284897" bIns="284897" numCol="1" spcCol="1270" anchor="ctr" anchorCtr="0">
          <a:noAutofit/>
        </a:bodyPr>
        <a:lstStyle/>
        <a:p>
          <a:pPr marL="0" lvl="0" indent="0" algn="l" defTabSz="2133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>
              <a:latin typeface="Montserrat Classic" panose="020B0604020202020204" charset="0"/>
            </a:rPr>
            <a:t>Students can apply any time before     May 1, 2024</a:t>
          </a:r>
        </a:p>
      </dsp:txBody>
      <dsp:txXfrm>
        <a:off x="3227495" y="6077"/>
        <a:ext cx="7221348" cy="2691935"/>
      </dsp:txXfrm>
    </dsp:sp>
    <dsp:sp modelId="{6453185C-474B-4610-9C78-16FEA9108B8A}">
      <dsp:nvSpPr>
        <dsp:cNvPr id="0" name=""/>
        <dsp:cNvSpPr/>
      </dsp:nvSpPr>
      <dsp:spPr>
        <a:xfrm>
          <a:off x="0" y="3233471"/>
          <a:ext cx="11238477" cy="268930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50E1AF-45D4-40EE-978B-DFB79DEEC2CF}">
      <dsp:nvSpPr>
        <dsp:cNvPr id="0" name=""/>
        <dsp:cNvSpPr/>
      </dsp:nvSpPr>
      <dsp:spPr>
        <a:xfrm>
          <a:off x="813515" y="3838565"/>
          <a:ext cx="1480564" cy="1479118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2722AA-FDD1-449B-A162-8D7FAB4F8444}">
      <dsp:nvSpPr>
        <dsp:cNvPr id="0" name=""/>
        <dsp:cNvSpPr/>
      </dsp:nvSpPr>
      <dsp:spPr>
        <a:xfrm>
          <a:off x="3107595" y="3233471"/>
          <a:ext cx="7708914" cy="2691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897" tIns="284897" rIns="284897" bIns="284897" numCol="1" spcCol="1270" anchor="ctr" anchorCtr="0">
          <a:noAutofit/>
        </a:bodyPr>
        <a:lstStyle/>
        <a:p>
          <a:pPr marL="0" lvl="0" indent="0" algn="l" defTabSz="1955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>
              <a:latin typeface="Montserrat Classic" panose="020B0604020202020204" charset="0"/>
            </a:rPr>
            <a:t>Applications are reviewed as they are received for as long as funding remains</a:t>
          </a:r>
        </a:p>
      </dsp:txBody>
      <dsp:txXfrm>
        <a:off x="3107595" y="3233471"/>
        <a:ext cx="7708914" cy="2691935"/>
      </dsp:txXfrm>
    </dsp:sp>
    <dsp:sp modelId="{60822C09-8967-4AD4-BCFB-104087B53A9B}">
      <dsp:nvSpPr>
        <dsp:cNvPr id="0" name=""/>
        <dsp:cNvSpPr/>
      </dsp:nvSpPr>
      <dsp:spPr>
        <a:xfrm>
          <a:off x="0" y="6460866"/>
          <a:ext cx="11238477" cy="268930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44A4FB-2E0B-4DDB-B4BA-8196F08F5230}">
      <dsp:nvSpPr>
        <dsp:cNvPr id="0" name=""/>
        <dsp:cNvSpPr/>
      </dsp:nvSpPr>
      <dsp:spPr>
        <a:xfrm>
          <a:off x="813515" y="7065960"/>
          <a:ext cx="1480564" cy="1479118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04817C-DC7E-4394-B65C-61377103C7CD}">
      <dsp:nvSpPr>
        <dsp:cNvPr id="0" name=""/>
        <dsp:cNvSpPr/>
      </dsp:nvSpPr>
      <dsp:spPr>
        <a:xfrm>
          <a:off x="3107595" y="6460866"/>
          <a:ext cx="7708914" cy="2691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897" tIns="284897" rIns="284897" bIns="284897" numCol="1" spcCol="1270" anchor="ctr" anchorCtr="0">
          <a:noAutofit/>
        </a:bodyPr>
        <a:lstStyle/>
        <a:p>
          <a:pPr marL="0" lvl="0" indent="0" algn="l" defTabSz="1955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>
              <a:latin typeface="Montserrat Classic" panose="020B0604020202020204" charset="0"/>
            </a:rPr>
            <a:t>Scholarships can cover tuition, certifications, exam fees, purchase of tools or supplies</a:t>
          </a:r>
        </a:p>
      </dsp:txBody>
      <dsp:txXfrm>
        <a:off x="3107595" y="6460866"/>
        <a:ext cx="7708914" cy="26919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6804BA-2253-4CA5-BA6B-1F0957363898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888A6D-28A2-4EFF-9928-4256D0BF2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786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888A6D-28A2-4EFF-9928-4256D0BF23B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8875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888A6D-28A2-4EFF-9928-4256D0BF23B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6523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888A6D-28A2-4EFF-9928-4256D0BF23B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7419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888A6D-28A2-4EFF-9928-4256D0BF23B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1279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888A6D-28A2-4EFF-9928-4256D0BF23B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2852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888A6D-28A2-4EFF-9928-4256D0BF23B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9135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888A6D-28A2-4EFF-9928-4256D0BF23B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455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888A6D-28A2-4EFF-9928-4256D0BF23B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8303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888A6D-28A2-4EFF-9928-4256D0BF23B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317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888A6D-28A2-4EFF-9928-4256D0BF23B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084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secure.acceptiva.com/?cst=YLYZch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7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5400000">
            <a:off x="8214599" y="8044132"/>
            <a:ext cx="972111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5832750" y="9373412"/>
            <a:ext cx="7045050" cy="5357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710"/>
              </a:lnSpc>
              <a:spcBef>
                <a:spcPct val="0"/>
              </a:spcBef>
            </a:pPr>
            <a:r>
              <a:rPr lang="en-US" sz="3364" dirty="0">
                <a:solidFill>
                  <a:srgbClr val="02426D"/>
                </a:solidFill>
                <a:latin typeface="Montserrat Classic" panose="020B0604020202020204" charset="0"/>
              </a:rPr>
              <a:t>www.FrederickCountyGives.org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504091" y="7776719"/>
            <a:ext cx="3753218" cy="5348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4659"/>
              </a:lnSpc>
              <a:spcBef>
                <a:spcPct val="0"/>
              </a:spcBef>
            </a:pPr>
            <a:r>
              <a:rPr lang="en-US" sz="3328" spc="-99" dirty="0">
                <a:solidFill>
                  <a:srgbClr val="000000"/>
                </a:solidFill>
                <a:latin typeface="Montserrat Classic"/>
              </a:rPr>
              <a:t>February 2024</a:t>
            </a:r>
          </a:p>
        </p:txBody>
      </p:sp>
      <p:pic>
        <p:nvPicPr>
          <p:cNvPr id="6" name="Picture 6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10800000">
            <a:off x="11542426" y="0"/>
            <a:ext cx="6745574" cy="4114800"/>
          </a:xfrm>
          <a:prstGeom prst="rect">
            <a:avLst/>
          </a:prstGeom>
        </p:spPr>
      </p:pic>
      <p:pic>
        <p:nvPicPr>
          <p:cNvPr id="7" name="Picture 7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0" y="6172200"/>
            <a:ext cx="6745574" cy="41148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591048" y="1140465"/>
            <a:ext cx="10219212" cy="2088897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4175828" y="3574261"/>
            <a:ext cx="9049651" cy="31162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141"/>
              </a:lnSpc>
              <a:spcBef>
                <a:spcPct val="0"/>
              </a:spcBef>
            </a:pPr>
            <a:r>
              <a:rPr lang="en-US" sz="7200" b="1" spc="250" dirty="0">
                <a:solidFill>
                  <a:srgbClr val="000000"/>
                </a:solidFill>
                <a:latin typeface="Montserrat Semi-Bold"/>
              </a:rPr>
              <a:t>2024-2025 Scholarship Programs</a:t>
            </a:r>
            <a:endParaRPr lang="en-US" sz="7200" b="1" i="1" spc="250" dirty="0">
              <a:solidFill>
                <a:srgbClr val="000000"/>
              </a:solidFill>
              <a:latin typeface="Montserrat Semi-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9144000" y="7366030"/>
            <a:ext cx="8686799" cy="17271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659"/>
              </a:lnSpc>
            </a:pPr>
            <a:r>
              <a:rPr lang="en-US" sz="2800" spc="-99" dirty="0">
                <a:solidFill>
                  <a:srgbClr val="000000"/>
                </a:solidFill>
                <a:latin typeface="Montserrat Classic" panose="020B0604020202020204" charset="0"/>
              </a:rPr>
              <a:t>Sonia Tineo - Community Impact Associate</a:t>
            </a:r>
          </a:p>
          <a:p>
            <a:pPr>
              <a:lnSpc>
                <a:spcPts val="4659"/>
              </a:lnSpc>
            </a:pPr>
            <a:r>
              <a:rPr lang="en-US" sz="2800" spc="-99" dirty="0">
                <a:solidFill>
                  <a:srgbClr val="000000"/>
                </a:solidFill>
                <a:latin typeface="Montserrat Classic" panose="020B0604020202020204" charset="0"/>
              </a:rPr>
              <a:t>Diana Fulchiron – Community Impact Director</a:t>
            </a:r>
          </a:p>
          <a:p>
            <a:pPr>
              <a:lnSpc>
                <a:spcPts val="4659"/>
              </a:lnSpc>
            </a:pPr>
            <a:r>
              <a:rPr lang="en-US" sz="2800" spc="-99" dirty="0">
                <a:solidFill>
                  <a:srgbClr val="000000"/>
                </a:solidFill>
                <a:latin typeface="Montserrat Classic" panose="020B0604020202020204" charset="0"/>
              </a:rPr>
              <a:t> </a:t>
            </a:r>
            <a:r>
              <a:rPr lang="en-US" sz="2800" kern="100" dirty="0">
                <a:effectLst/>
                <a:latin typeface="Montserrat Classic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Shanté Frazier – Community Impact Manager</a:t>
            </a:r>
            <a:endParaRPr lang="en-US" sz="2800" spc="-99" dirty="0">
              <a:solidFill>
                <a:srgbClr val="000000"/>
              </a:solidFill>
              <a:latin typeface="Montserrat Class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08E89D5E-1885-4160-AC77-CC471DD1D0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954012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BB402B-1C74-D087-F147-34F9B3D21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4915" y="1068403"/>
            <a:ext cx="5056497" cy="8253396"/>
          </a:xfrm>
        </p:spPr>
        <p:txBody>
          <a:bodyPr>
            <a:normAutofit/>
          </a:bodyPr>
          <a:lstStyle/>
          <a:p>
            <a:r>
              <a:rPr lang="en-US" sz="7200" dirty="0">
                <a:solidFill>
                  <a:srgbClr val="FFFFFF"/>
                </a:solidFill>
                <a:latin typeface="Montserrat Classic" panose="020B0604020202020204" charset="0"/>
              </a:rPr>
              <a:t>Do I need to prove financial need to qualify?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50D2BD1-98F9-412D-905B-3A843EF40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77824" y="4457700"/>
            <a:ext cx="0" cy="13716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49D208C-2B45-B117-2037-FB4BA54F26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2615488"/>
              </p:ext>
            </p:extLst>
          </p:nvPr>
        </p:nvGraphicFramePr>
        <p:xfrm>
          <a:off x="7920037" y="964407"/>
          <a:ext cx="9403557" cy="8358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684541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0">
            <a:extLst>
              <a:ext uri="{FF2B5EF4-FFF2-40B4-BE49-F238E27FC236}">
                <a16:creationId xmlns:a16="http://schemas.microsoft.com/office/drawing/2014/main" id="{C66B4FDB-B7CE-DCF1-31F6-8DE51080046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9505950"/>
            <a:ext cx="18287996" cy="781050"/>
          </a:xfrm>
          <a:custGeom>
            <a:avLst/>
            <a:gdLst/>
            <a:ahLst/>
            <a:cxnLst/>
            <a:rect l="l" t="t" r="r" b="b"/>
            <a:pathLst>
              <a:path w="4816592" h="205709">
                <a:moveTo>
                  <a:pt x="0" y="0"/>
                </a:moveTo>
                <a:lnTo>
                  <a:pt x="4816592" y="0"/>
                </a:lnTo>
                <a:lnTo>
                  <a:pt x="4816592" y="205709"/>
                </a:lnTo>
                <a:lnTo>
                  <a:pt x="0" y="205709"/>
                </a:lnTo>
                <a:close/>
              </a:path>
            </a:pathLst>
          </a:custGeom>
          <a:solidFill>
            <a:srgbClr val="008368"/>
          </a:solidFill>
        </p:spPr>
        <p:txBody>
          <a:bodyPr/>
          <a:lstStyle/>
          <a:p>
            <a:endParaRPr lang="en-US"/>
          </a:p>
        </p:txBody>
      </p:sp>
      <p:pic>
        <p:nvPicPr>
          <p:cNvPr id="13" name="Picture 1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68569DA-6EAC-619E-DF49-C4D2F80C845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6485" y="7870344"/>
            <a:ext cx="2066414" cy="2066414"/>
          </a:xfrm>
          <a:prstGeom prst="rect">
            <a:avLst/>
          </a:prstGeom>
        </p:spPr>
      </p:pic>
      <p:pic>
        <p:nvPicPr>
          <p:cNvPr id="2" name="Picture 6">
            <a:extLst>
              <a:ext uri="{FF2B5EF4-FFF2-40B4-BE49-F238E27FC236}">
                <a16:creationId xmlns:a16="http://schemas.microsoft.com/office/drawing/2014/main" id="{91E14527-0720-6BF6-4CF4-38431F3062F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5400000">
            <a:off x="-1826926" y="1826926"/>
            <a:ext cx="9368853" cy="5715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1F106EA-CA02-D01F-7520-CF1F3D136792}"/>
              </a:ext>
            </a:extLst>
          </p:cNvPr>
          <p:cNvSpPr txBox="1"/>
          <p:nvPr/>
        </p:nvSpPr>
        <p:spPr>
          <a:xfrm>
            <a:off x="3048000" y="3407153"/>
            <a:ext cx="13411200" cy="30469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chemeClr val="accent2"/>
                </a:solidFill>
                <a:latin typeface="Montserrat Classic" panose="020B0604020202020204" charset="0"/>
              </a:rPr>
              <a:t>General Scholarship</a:t>
            </a:r>
          </a:p>
          <a:p>
            <a:pPr algn="ctr"/>
            <a:r>
              <a:rPr lang="en-US" sz="9600" b="1" dirty="0">
                <a:solidFill>
                  <a:schemeClr val="accent2"/>
                </a:solidFill>
                <a:latin typeface="Montserrat Classic" panose="020B0604020202020204" charset="0"/>
              </a:rPr>
              <a:t>Application Details</a:t>
            </a:r>
          </a:p>
        </p:txBody>
      </p:sp>
    </p:spTree>
    <p:extLst>
      <p:ext uri="{BB962C8B-B14F-4D97-AF65-F5344CB8AC3E}">
        <p14:creationId xmlns:p14="http://schemas.microsoft.com/office/powerpoint/2010/main" val="5388794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15520DB-F960-4775-B29C-691D6E65A3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E65248-E131-0CEA-A7A0-B50C6575F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2065" y="828240"/>
            <a:ext cx="11815935" cy="1570006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tx2"/>
                </a:solidFill>
                <a:latin typeface="Montserrat Classic" panose="020B0604020202020204" charset="0"/>
              </a:rPr>
              <a:t>Apply at:</a:t>
            </a:r>
            <a:br>
              <a:rPr lang="en-US" sz="4000" b="1" dirty="0">
                <a:solidFill>
                  <a:schemeClr val="tx2"/>
                </a:solidFill>
                <a:latin typeface="Montserrat Classic" panose="020B0604020202020204" charset="0"/>
              </a:rPr>
            </a:br>
            <a:r>
              <a:rPr lang="en-US" sz="4800" b="1" u="sng" dirty="0">
                <a:solidFill>
                  <a:schemeClr val="tx2"/>
                </a:solidFill>
                <a:latin typeface="Montserrat Classic" panose="020B0604020202020204" charset="0"/>
              </a:rPr>
              <a:t>ScholarshipsFrederickCounty.com</a:t>
            </a:r>
          </a:p>
        </p:txBody>
      </p:sp>
      <p:pic>
        <p:nvPicPr>
          <p:cNvPr id="5" name="Picture 4" descr="Close up of pin and stethoscope, pinned on doctor's appointment">
            <a:extLst>
              <a:ext uri="{FF2B5EF4-FFF2-40B4-BE49-F238E27FC236}">
                <a16:creationId xmlns:a16="http://schemas.microsoft.com/office/drawing/2014/main" id="{A507B1E9-928B-EBDC-B019-6FFB7D7871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664" r="17951"/>
          <a:stretch/>
        </p:blipFill>
        <p:spPr>
          <a:xfrm>
            <a:off x="-20863" y="9"/>
            <a:ext cx="6377939" cy="1028699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D84038B-4A56-439B-A184-79B2D4506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377940" y="2973903"/>
            <a:ext cx="11910060" cy="96012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C5D2FD-33CE-57EB-DF24-23EFB84EEA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6414" y="3390900"/>
            <a:ext cx="10628372" cy="6400799"/>
          </a:xfrm>
        </p:spPr>
        <p:txBody>
          <a:bodyPr anchor="ctr">
            <a:noAutofit/>
          </a:bodyPr>
          <a:lstStyle/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6000" dirty="0">
                <a:latin typeface="Montserrat Classic" panose="020B0604020202020204" charset="0"/>
              </a:rPr>
              <a:t>Application opens </a:t>
            </a:r>
            <a:r>
              <a:rPr lang="en-US" sz="6000" b="1" dirty="0">
                <a:latin typeface="Montserrat Classic" panose="020B0604020202020204" charset="0"/>
              </a:rPr>
              <a:t>February 15, 2024</a:t>
            </a:r>
            <a:endParaRPr lang="en-US" sz="6000" dirty="0">
              <a:latin typeface="Montserrat Classic" panose="020B0604020202020204" charset="0"/>
            </a:endParaRP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6000" dirty="0">
                <a:latin typeface="Montserrat Classic" panose="020B0604020202020204" charset="0"/>
              </a:rPr>
              <a:t>Deadline is </a:t>
            </a:r>
            <a:r>
              <a:rPr lang="en-US" sz="6000" b="1" dirty="0">
                <a:latin typeface="Montserrat Classic" panose="020B0604020202020204" charset="0"/>
              </a:rPr>
              <a:t>April 15, 2024</a:t>
            </a:r>
            <a:endParaRPr lang="en-US" sz="6000" dirty="0">
              <a:latin typeface="Montserrat Classic" panose="020B0604020202020204" charset="0"/>
            </a:endParaRP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6000" b="1" u="sng" dirty="0">
                <a:solidFill>
                  <a:srgbClr val="FF0000"/>
                </a:solidFill>
                <a:latin typeface="Montserrat Classic" panose="020B0604020202020204" charset="0"/>
              </a:rPr>
              <a:t>Late applications will not be considered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F96EE13-2C4D-4262-812E-DDE5FC35F0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261581" y="5095493"/>
            <a:ext cx="10287003" cy="96012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6650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id="{C1000A71-EAA0-4A28-9813-F75E92716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3428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F04E43-771F-E0FA-4CCA-DDD7F066F8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280" r="15281"/>
          <a:stretch/>
        </p:blipFill>
        <p:spPr>
          <a:xfrm>
            <a:off x="8763754" y="10"/>
            <a:ext cx="9524246" cy="10286990"/>
          </a:xfrm>
          <a:prstGeom prst="rect">
            <a:avLst/>
          </a:prstGeom>
        </p:spPr>
      </p:pic>
      <p:sp>
        <p:nvSpPr>
          <p:cNvPr id="55" name="Rectangle 54">
            <a:extLst>
              <a:ext uri="{FF2B5EF4-FFF2-40B4-BE49-F238E27FC236}">
                <a16:creationId xmlns:a16="http://schemas.microsoft.com/office/drawing/2014/main" id="{3CD1EA40-7116-4FCB-9369-70F29FAA91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9009994" cy="48509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89121E-52FF-FBB6-F0BD-FF3756690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1857" y="988580"/>
            <a:ext cx="6397332" cy="3332988"/>
          </a:xfrm>
        </p:spPr>
        <p:txBody>
          <a:bodyPr vert="horz" lIns="91440" tIns="45720" rIns="91440" bIns="45720" rtlCol="0">
            <a:noAutofit/>
          </a:bodyPr>
          <a:lstStyle/>
          <a:p>
            <a:pPr algn="l"/>
            <a:r>
              <a:rPr lang="en-US" sz="8800" dirty="0"/>
              <a:t>Fill out </a:t>
            </a:r>
            <a:r>
              <a:rPr lang="en-US" sz="8800" b="1" u="sng" dirty="0"/>
              <a:t>one</a:t>
            </a:r>
            <a:r>
              <a:rPr lang="en-US" sz="8800" dirty="0"/>
              <a:t> application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910457" cy="485097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CDEBFF3A-F831-4F03-A169-990BDB6B9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83100" y="109728"/>
            <a:ext cx="1768452" cy="349443"/>
            <a:chOff x="7763256" y="73152"/>
            <a:chExt cx="1178966" cy="232963"/>
          </a:xfrm>
        </p:grpSpPr>
        <p:sp>
          <p:nvSpPr>
            <p:cNvPr id="60" name="Rectangle 64">
              <a:extLst>
                <a:ext uri="{FF2B5EF4-FFF2-40B4-BE49-F238E27FC236}">
                  <a16:creationId xmlns:a16="http://schemas.microsoft.com/office/drawing/2014/main" id="{482B57DC-1F79-45B2-BCE1-90DBA8C857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6">
              <a:extLst>
                <a:ext uri="{FF2B5EF4-FFF2-40B4-BE49-F238E27FC236}">
                  <a16:creationId xmlns:a16="http://schemas.microsoft.com/office/drawing/2014/main" id="{24A129FB-07BB-4B55-A51A-C68ACC626E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4">
              <a:extLst>
                <a:ext uri="{FF2B5EF4-FFF2-40B4-BE49-F238E27FC236}">
                  <a16:creationId xmlns:a16="http://schemas.microsoft.com/office/drawing/2014/main" id="{3DFD2534-C346-4D8B-BADC-498D82150D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6">
              <a:extLst>
                <a:ext uri="{FF2B5EF4-FFF2-40B4-BE49-F238E27FC236}">
                  <a16:creationId xmlns:a16="http://schemas.microsoft.com/office/drawing/2014/main" id="{3E503FDC-469D-4CBD-87F0-0F7D592547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4">
              <a:extLst>
                <a:ext uri="{FF2B5EF4-FFF2-40B4-BE49-F238E27FC236}">
                  <a16:creationId xmlns:a16="http://schemas.microsoft.com/office/drawing/2014/main" id="{E80CFC49-28F2-41EB-85CF-CB6353742F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6">
              <a:extLst>
                <a:ext uri="{FF2B5EF4-FFF2-40B4-BE49-F238E27FC236}">
                  <a16:creationId xmlns:a16="http://schemas.microsoft.com/office/drawing/2014/main" id="{2E530C68-5FAA-4B3D-83A5-2530DBB73C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4">
              <a:extLst>
                <a:ext uri="{FF2B5EF4-FFF2-40B4-BE49-F238E27FC236}">
                  <a16:creationId xmlns:a16="http://schemas.microsoft.com/office/drawing/2014/main" id="{C9D5D113-729D-432A-AC85-3D774D0490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2F0DAFBB-AEBB-447A-913D-18410D27F9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4">
              <a:extLst>
                <a:ext uri="{FF2B5EF4-FFF2-40B4-BE49-F238E27FC236}">
                  <a16:creationId xmlns:a16="http://schemas.microsoft.com/office/drawing/2014/main" id="{50464B3B-EA79-44B8-9DBE-1A8439A1A3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6">
              <a:extLst>
                <a:ext uri="{FF2B5EF4-FFF2-40B4-BE49-F238E27FC236}">
                  <a16:creationId xmlns:a16="http://schemas.microsoft.com/office/drawing/2014/main" id="{839F0E1B-9D6C-4E13-825E-7865F1BED7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4">
              <a:extLst>
                <a:ext uri="{FF2B5EF4-FFF2-40B4-BE49-F238E27FC236}">
                  <a16:creationId xmlns:a16="http://schemas.microsoft.com/office/drawing/2014/main" id="{047D2469-C792-4D62-A83B-7D1AAD73E1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66">
              <a:extLst>
                <a:ext uri="{FF2B5EF4-FFF2-40B4-BE49-F238E27FC236}">
                  <a16:creationId xmlns:a16="http://schemas.microsoft.com/office/drawing/2014/main" id="{4CAE6AD1-D4EA-4B00-8426-38110AF771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64">
              <a:extLst>
                <a:ext uri="{FF2B5EF4-FFF2-40B4-BE49-F238E27FC236}">
                  <a16:creationId xmlns:a16="http://schemas.microsoft.com/office/drawing/2014/main" id="{2D951EC1-6C71-4B0C-B53E-CCF40F62E7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66">
              <a:extLst>
                <a:ext uri="{FF2B5EF4-FFF2-40B4-BE49-F238E27FC236}">
                  <a16:creationId xmlns:a16="http://schemas.microsoft.com/office/drawing/2014/main" id="{263E8522-E862-4C0A-8DD4-3B86DBF38E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64">
              <a:extLst>
                <a:ext uri="{FF2B5EF4-FFF2-40B4-BE49-F238E27FC236}">
                  <a16:creationId xmlns:a16="http://schemas.microsoft.com/office/drawing/2014/main" id="{15EFDA54-68F3-49DB-B566-8BC4E2027C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66">
              <a:extLst>
                <a:ext uri="{FF2B5EF4-FFF2-40B4-BE49-F238E27FC236}">
                  <a16:creationId xmlns:a16="http://schemas.microsoft.com/office/drawing/2014/main" id="{DFAAA774-C0B3-47D0-B5A5-35CBCEB62A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64">
              <a:extLst>
                <a:ext uri="{FF2B5EF4-FFF2-40B4-BE49-F238E27FC236}">
                  <a16:creationId xmlns:a16="http://schemas.microsoft.com/office/drawing/2014/main" id="{49A180CD-11A9-4E30-84E9-88923E7A6B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66">
              <a:extLst>
                <a:ext uri="{FF2B5EF4-FFF2-40B4-BE49-F238E27FC236}">
                  <a16:creationId xmlns:a16="http://schemas.microsoft.com/office/drawing/2014/main" id="{F62307C1-3A86-49DC-ABDB-8AB66283D1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64">
              <a:extLst>
                <a:ext uri="{FF2B5EF4-FFF2-40B4-BE49-F238E27FC236}">
                  <a16:creationId xmlns:a16="http://schemas.microsoft.com/office/drawing/2014/main" id="{ABAC793E-C6AB-46FD-BE83-225A574D18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66">
              <a:extLst>
                <a:ext uri="{FF2B5EF4-FFF2-40B4-BE49-F238E27FC236}">
                  <a16:creationId xmlns:a16="http://schemas.microsoft.com/office/drawing/2014/main" id="{028CC8AC-CFD0-4F2B-B875-754CAEDA0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1" name="Rectangle 80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850976"/>
            <a:ext cx="910457" cy="543602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C9313E-9652-B280-183F-010691F9B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4697" y="5143499"/>
            <a:ext cx="7620829" cy="48509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spcBef>
                <a:spcPts val="1000"/>
              </a:spcBef>
              <a:buNone/>
            </a:pPr>
            <a:r>
              <a:rPr lang="en-US" sz="7200" dirty="0">
                <a:solidFill>
                  <a:schemeClr val="accent1"/>
                </a:solidFill>
                <a:latin typeface="Montserrat Classic" panose="020B0604020202020204" charset="0"/>
              </a:rPr>
              <a:t>Gain access to 200+ scholarship opportunities</a:t>
            </a:r>
          </a:p>
        </p:txBody>
      </p:sp>
    </p:spTree>
    <p:extLst>
      <p:ext uri="{BB962C8B-B14F-4D97-AF65-F5344CB8AC3E}">
        <p14:creationId xmlns:p14="http://schemas.microsoft.com/office/powerpoint/2010/main" val="3302559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0450C687-86B5-4248-BEBB-0B59B79770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3428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CD1EA40-7116-4FCB-9369-70F29FAA91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9009994" cy="48509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2F94126-E99B-E81B-9F11-B4AAE4C52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4712" y="1243136"/>
            <a:ext cx="6397332" cy="152091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6000" kern="1200" dirty="0">
                <a:solidFill>
                  <a:schemeClr val="accent1"/>
                </a:solidFill>
                <a:latin typeface="Montserrat Classic" panose="020B0604020202020204" charset="0"/>
              </a:rPr>
              <a:t>APPLICATION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910457" cy="485097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9B4CF53-BC95-46A2-B37D-D05450472B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83100" y="109728"/>
            <a:ext cx="1768452" cy="349443"/>
            <a:chOff x="7763256" y="73152"/>
            <a:chExt cx="1178966" cy="232963"/>
          </a:xfrm>
        </p:grpSpPr>
        <p:sp>
          <p:nvSpPr>
            <p:cNvPr id="26" name="Rectangle 64">
              <a:extLst>
                <a:ext uri="{FF2B5EF4-FFF2-40B4-BE49-F238E27FC236}">
                  <a16:creationId xmlns:a16="http://schemas.microsoft.com/office/drawing/2014/main" id="{82FB6946-B6BC-49D3-BB97-5BB97BCDA6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6">
              <a:extLst>
                <a:ext uri="{FF2B5EF4-FFF2-40B4-BE49-F238E27FC236}">
                  <a16:creationId xmlns:a16="http://schemas.microsoft.com/office/drawing/2014/main" id="{D7D05801-3139-44B5-9BA4-80BF38143E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4">
              <a:extLst>
                <a:ext uri="{FF2B5EF4-FFF2-40B4-BE49-F238E27FC236}">
                  <a16:creationId xmlns:a16="http://schemas.microsoft.com/office/drawing/2014/main" id="{C1285406-A9A8-420E-B8E4-793B60049A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6">
              <a:extLst>
                <a:ext uri="{FF2B5EF4-FFF2-40B4-BE49-F238E27FC236}">
                  <a16:creationId xmlns:a16="http://schemas.microsoft.com/office/drawing/2014/main" id="{8B3D20EE-1C4E-4D4C-BCA6-8EDFF7C504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4">
              <a:extLst>
                <a:ext uri="{FF2B5EF4-FFF2-40B4-BE49-F238E27FC236}">
                  <a16:creationId xmlns:a16="http://schemas.microsoft.com/office/drawing/2014/main" id="{C1515A89-664B-462C-9F5A-1E58EC54BF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6">
              <a:extLst>
                <a:ext uri="{FF2B5EF4-FFF2-40B4-BE49-F238E27FC236}">
                  <a16:creationId xmlns:a16="http://schemas.microsoft.com/office/drawing/2014/main" id="{A3161A7D-FA76-4326-BAB9-6E0233A01A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AA24BE7B-1AAC-463B-9FEF-7590317F45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56AB4F15-4844-457A-AF46-3D1D1AE340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4">
              <a:extLst>
                <a:ext uri="{FF2B5EF4-FFF2-40B4-BE49-F238E27FC236}">
                  <a16:creationId xmlns:a16="http://schemas.microsoft.com/office/drawing/2014/main" id="{2260C4BD-CAAF-4776-AD3C-8449E47500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6">
              <a:extLst>
                <a:ext uri="{FF2B5EF4-FFF2-40B4-BE49-F238E27FC236}">
                  <a16:creationId xmlns:a16="http://schemas.microsoft.com/office/drawing/2014/main" id="{BFEFE041-1ED6-448D-AB61-539755AB96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4">
              <a:extLst>
                <a:ext uri="{FF2B5EF4-FFF2-40B4-BE49-F238E27FC236}">
                  <a16:creationId xmlns:a16="http://schemas.microsoft.com/office/drawing/2014/main" id="{91B5294C-A473-487E-B001-D0B9E60EA6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6">
              <a:extLst>
                <a:ext uri="{FF2B5EF4-FFF2-40B4-BE49-F238E27FC236}">
                  <a16:creationId xmlns:a16="http://schemas.microsoft.com/office/drawing/2014/main" id="{1CB2FBA8-54F5-4AAC-A317-EE8CD705E5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4">
              <a:extLst>
                <a:ext uri="{FF2B5EF4-FFF2-40B4-BE49-F238E27FC236}">
                  <a16:creationId xmlns:a16="http://schemas.microsoft.com/office/drawing/2014/main" id="{260C043C-3DD1-45AE-8C57-3B00D0583E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66">
              <a:extLst>
                <a:ext uri="{FF2B5EF4-FFF2-40B4-BE49-F238E27FC236}">
                  <a16:creationId xmlns:a16="http://schemas.microsoft.com/office/drawing/2014/main" id="{2AF05C5C-202A-4D8F-BE6C-10BBC01B04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64">
              <a:extLst>
                <a:ext uri="{FF2B5EF4-FFF2-40B4-BE49-F238E27FC236}">
                  <a16:creationId xmlns:a16="http://schemas.microsoft.com/office/drawing/2014/main" id="{D5F0CE7E-3C13-48B7-B758-56D1ECF993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6">
              <a:extLst>
                <a:ext uri="{FF2B5EF4-FFF2-40B4-BE49-F238E27FC236}">
                  <a16:creationId xmlns:a16="http://schemas.microsoft.com/office/drawing/2014/main" id="{62231363-AC94-4C4D-A832-B5F6C25F02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109068F2-E473-4D37-8B86-E277B12CE2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69243EA3-CC31-43A5-B7BA-8077D99453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64">
              <a:extLst>
                <a:ext uri="{FF2B5EF4-FFF2-40B4-BE49-F238E27FC236}">
                  <a16:creationId xmlns:a16="http://schemas.microsoft.com/office/drawing/2014/main" id="{81597D69-9411-4FE0-9741-385ED1D45C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66">
              <a:extLst>
                <a:ext uri="{FF2B5EF4-FFF2-40B4-BE49-F238E27FC236}">
                  <a16:creationId xmlns:a16="http://schemas.microsoft.com/office/drawing/2014/main" id="{AEC6CFC5-C230-4B82-B3DA-852FC60C2E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7" name="Rectangle 46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850976"/>
            <a:ext cx="910457" cy="543602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C5CF329-FBDA-9F0E-CD31-3D8D68D546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749971" y="2603620"/>
            <a:ext cx="6952899" cy="7245887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514350" indent="-4572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sz="4400" dirty="0">
                <a:latin typeface="Montserrat Classic" panose="020B0604020202020204" charset="0"/>
              </a:rPr>
              <a:t>Online application</a:t>
            </a:r>
          </a:p>
          <a:p>
            <a:pPr marL="514350" indent="-4572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sz="4400" dirty="0">
                <a:latin typeface="Montserrat Classic" panose="020B0604020202020204" charset="0"/>
              </a:rPr>
              <a:t>Do NOT use your FCPS email to create an account</a:t>
            </a:r>
          </a:p>
          <a:p>
            <a:pPr marL="514350" indent="-4572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sz="4400" dirty="0">
                <a:latin typeface="Montserrat Classic" panose="020B0604020202020204" charset="0"/>
              </a:rPr>
              <a:t>Foundation staff </a:t>
            </a:r>
            <a:r>
              <a:rPr lang="en-US" sz="4400" b="1" dirty="0">
                <a:latin typeface="Montserrat Classic" panose="020B0604020202020204" charset="0"/>
              </a:rPr>
              <a:t>cannot</a:t>
            </a:r>
            <a:r>
              <a:rPr lang="en-US" sz="4400" dirty="0">
                <a:latin typeface="Montserrat Classic" panose="020B0604020202020204" charset="0"/>
              </a:rPr>
              <a:t> reset your password</a:t>
            </a:r>
          </a:p>
          <a:p>
            <a:pPr marL="514350" indent="-4572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sz="4400" dirty="0">
                <a:latin typeface="Montserrat Classic" panose="020B0604020202020204" charset="0"/>
              </a:rPr>
              <a:t>Foundation staff </a:t>
            </a:r>
            <a:r>
              <a:rPr lang="en-US" sz="4400" b="1" dirty="0">
                <a:latin typeface="Montserrat Classic" panose="020B0604020202020204" charset="0"/>
              </a:rPr>
              <a:t>can</a:t>
            </a:r>
            <a:r>
              <a:rPr lang="en-US" sz="4400" dirty="0">
                <a:latin typeface="Montserrat Classic" panose="020B0604020202020204" charset="0"/>
              </a:rPr>
              <a:t> access your username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AE55229-6C02-2F6E-089C-5E38E56BFB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256238" y="2003593"/>
            <a:ext cx="8290182" cy="627981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79635B3-3C23-21FE-F122-27DB64E79F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54661" y="7051906"/>
            <a:ext cx="2875101" cy="123490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91CDB9A7-03F1-052F-23AB-C6CC5B2A74B3}"/>
              </a:ext>
            </a:extLst>
          </p:cNvPr>
          <p:cNvSpPr txBox="1">
            <a:spLocks/>
          </p:cNvSpPr>
          <p:nvPr/>
        </p:nvSpPr>
        <p:spPr>
          <a:xfrm>
            <a:off x="7239000" y="198568"/>
            <a:ext cx="10804344" cy="10029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u="sng" dirty="0">
                <a:solidFill>
                  <a:schemeClr val="tx2"/>
                </a:solidFill>
                <a:latin typeface="Montserrat Classic" panose="020B0604020202020204" charset="0"/>
              </a:rPr>
              <a:t>ScholarshipsFrederickCounty.com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721503C-670B-4ADA-3AFF-9FE3D5DEB1F2}"/>
              </a:ext>
            </a:extLst>
          </p:cNvPr>
          <p:cNvSpPr/>
          <p:nvPr/>
        </p:nvSpPr>
        <p:spPr>
          <a:xfrm>
            <a:off x="13928184" y="7051906"/>
            <a:ext cx="2609845" cy="1234906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4775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0450C687-86B5-4248-BEBB-0B59B79770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3428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CD1EA40-7116-4FCB-9369-70F29FAA91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9009994" cy="48509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2F94126-E99B-E81B-9F11-B4AAE4C52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2848" y="1082707"/>
            <a:ext cx="6397332" cy="152091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6000" kern="1200" dirty="0">
                <a:solidFill>
                  <a:schemeClr val="accent1"/>
                </a:solidFill>
                <a:latin typeface="Montserrat Classic" panose="020B0604020202020204" charset="0"/>
              </a:rPr>
              <a:t>APPLICATION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910457" cy="485097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9B4CF53-BC95-46A2-B37D-D05450472B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83100" y="109728"/>
            <a:ext cx="1768452" cy="349443"/>
            <a:chOff x="7763256" y="73152"/>
            <a:chExt cx="1178966" cy="232963"/>
          </a:xfrm>
        </p:grpSpPr>
        <p:sp>
          <p:nvSpPr>
            <p:cNvPr id="26" name="Rectangle 64">
              <a:extLst>
                <a:ext uri="{FF2B5EF4-FFF2-40B4-BE49-F238E27FC236}">
                  <a16:creationId xmlns:a16="http://schemas.microsoft.com/office/drawing/2014/main" id="{82FB6946-B6BC-49D3-BB97-5BB97BCDA6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6">
              <a:extLst>
                <a:ext uri="{FF2B5EF4-FFF2-40B4-BE49-F238E27FC236}">
                  <a16:creationId xmlns:a16="http://schemas.microsoft.com/office/drawing/2014/main" id="{D7D05801-3139-44B5-9BA4-80BF38143E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4">
              <a:extLst>
                <a:ext uri="{FF2B5EF4-FFF2-40B4-BE49-F238E27FC236}">
                  <a16:creationId xmlns:a16="http://schemas.microsoft.com/office/drawing/2014/main" id="{C1285406-A9A8-420E-B8E4-793B60049A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6">
              <a:extLst>
                <a:ext uri="{FF2B5EF4-FFF2-40B4-BE49-F238E27FC236}">
                  <a16:creationId xmlns:a16="http://schemas.microsoft.com/office/drawing/2014/main" id="{8B3D20EE-1C4E-4D4C-BCA6-8EDFF7C504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4">
              <a:extLst>
                <a:ext uri="{FF2B5EF4-FFF2-40B4-BE49-F238E27FC236}">
                  <a16:creationId xmlns:a16="http://schemas.microsoft.com/office/drawing/2014/main" id="{C1515A89-664B-462C-9F5A-1E58EC54BF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6">
              <a:extLst>
                <a:ext uri="{FF2B5EF4-FFF2-40B4-BE49-F238E27FC236}">
                  <a16:creationId xmlns:a16="http://schemas.microsoft.com/office/drawing/2014/main" id="{A3161A7D-FA76-4326-BAB9-6E0233A01A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AA24BE7B-1AAC-463B-9FEF-7590317F45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56AB4F15-4844-457A-AF46-3D1D1AE340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4">
              <a:extLst>
                <a:ext uri="{FF2B5EF4-FFF2-40B4-BE49-F238E27FC236}">
                  <a16:creationId xmlns:a16="http://schemas.microsoft.com/office/drawing/2014/main" id="{2260C4BD-CAAF-4776-AD3C-8449E47500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6">
              <a:extLst>
                <a:ext uri="{FF2B5EF4-FFF2-40B4-BE49-F238E27FC236}">
                  <a16:creationId xmlns:a16="http://schemas.microsoft.com/office/drawing/2014/main" id="{BFEFE041-1ED6-448D-AB61-539755AB96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4">
              <a:extLst>
                <a:ext uri="{FF2B5EF4-FFF2-40B4-BE49-F238E27FC236}">
                  <a16:creationId xmlns:a16="http://schemas.microsoft.com/office/drawing/2014/main" id="{91B5294C-A473-487E-B001-D0B9E60EA6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6">
              <a:extLst>
                <a:ext uri="{FF2B5EF4-FFF2-40B4-BE49-F238E27FC236}">
                  <a16:creationId xmlns:a16="http://schemas.microsoft.com/office/drawing/2014/main" id="{1CB2FBA8-54F5-4AAC-A317-EE8CD705E5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4">
              <a:extLst>
                <a:ext uri="{FF2B5EF4-FFF2-40B4-BE49-F238E27FC236}">
                  <a16:creationId xmlns:a16="http://schemas.microsoft.com/office/drawing/2014/main" id="{260C043C-3DD1-45AE-8C57-3B00D0583E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66">
              <a:extLst>
                <a:ext uri="{FF2B5EF4-FFF2-40B4-BE49-F238E27FC236}">
                  <a16:creationId xmlns:a16="http://schemas.microsoft.com/office/drawing/2014/main" id="{2AF05C5C-202A-4D8F-BE6C-10BBC01B04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64">
              <a:extLst>
                <a:ext uri="{FF2B5EF4-FFF2-40B4-BE49-F238E27FC236}">
                  <a16:creationId xmlns:a16="http://schemas.microsoft.com/office/drawing/2014/main" id="{D5F0CE7E-3C13-48B7-B758-56D1ECF993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6">
              <a:extLst>
                <a:ext uri="{FF2B5EF4-FFF2-40B4-BE49-F238E27FC236}">
                  <a16:creationId xmlns:a16="http://schemas.microsoft.com/office/drawing/2014/main" id="{62231363-AC94-4C4D-A832-B5F6C25F02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109068F2-E473-4D37-8B86-E277B12CE2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69243EA3-CC31-43A5-B7BA-8077D99453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64">
              <a:extLst>
                <a:ext uri="{FF2B5EF4-FFF2-40B4-BE49-F238E27FC236}">
                  <a16:creationId xmlns:a16="http://schemas.microsoft.com/office/drawing/2014/main" id="{81597D69-9411-4FE0-9741-385ED1D45C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66">
              <a:extLst>
                <a:ext uri="{FF2B5EF4-FFF2-40B4-BE49-F238E27FC236}">
                  <a16:creationId xmlns:a16="http://schemas.microsoft.com/office/drawing/2014/main" id="{AEC6CFC5-C230-4B82-B3DA-852FC60C2E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7" name="Rectangle 46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850976"/>
            <a:ext cx="910457" cy="543602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C5CF329-FBDA-9F0E-CD31-3D8D68D546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749971" y="5381490"/>
            <a:ext cx="6952899" cy="4374994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57150">
              <a:lnSpc>
                <a:spcPct val="90000"/>
              </a:lnSpc>
            </a:pPr>
            <a:r>
              <a:rPr lang="en-US" sz="6000" dirty="0">
                <a:latin typeface="Montserrat Classic" panose="020B0604020202020204" charset="0"/>
              </a:rPr>
              <a:t>Please select the correct scholarship application to complete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7BE892-5F67-4134-C701-988EF90AE1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8982" y="876300"/>
            <a:ext cx="8957194" cy="7008348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6D18C89D-BF51-6837-D482-F5FB520E40F2}"/>
              </a:ext>
            </a:extLst>
          </p:cNvPr>
          <p:cNvSpPr/>
          <p:nvPr/>
        </p:nvSpPr>
        <p:spPr>
          <a:xfrm>
            <a:off x="9373784" y="408161"/>
            <a:ext cx="8674542" cy="1763540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239467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0450C687-86B5-4248-BEBB-0B59B79770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3428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CD1EA40-7116-4FCB-9369-70F29FAA91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9009994" cy="48509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2F94126-E99B-E81B-9F11-B4AAE4C52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2848" y="1082707"/>
            <a:ext cx="6933800" cy="337499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6000" kern="1200" dirty="0">
                <a:solidFill>
                  <a:schemeClr val="accent1"/>
                </a:solidFill>
                <a:latin typeface="Montserrat Classic" panose="020B0604020202020204" charset="0"/>
              </a:rPr>
              <a:t>RENEWALABLE</a:t>
            </a:r>
            <a:br>
              <a:rPr lang="en-US" sz="6000" kern="1200" dirty="0">
                <a:solidFill>
                  <a:schemeClr val="accent1"/>
                </a:solidFill>
                <a:latin typeface="Montserrat Classic" panose="020B0604020202020204" charset="0"/>
              </a:rPr>
            </a:br>
            <a:r>
              <a:rPr lang="en-US" sz="6000" kern="1200" dirty="0">
                <a:solidFill>
                  <a:schemeClr val="accent1"/>
                </a:solidFill>
                <a:latin typeface="Montserrat Classic" panose="020B0604020202020204" charset="0"/>
              </a:rPr>
              <a:t>SCHOLARSHIPS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910457" cy="485097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9B4CF53-BC95-46A2-B37D-D05450472B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83100" y="109728"/>
            <a:ext cx="1768452" cy="349443"/>
            <a:chOff x="7763256" y="73152"/>
            <a:chExt cx="1178966" cy="232963"/>
          </a:xfrm>
        </p:grpSpPr>
        <p:sp>
          <p:nvSpPr>
            <p:cNvPr id="26" name="Rectangle 64">
              <a:extLst>
                <a:ext uri="{FF2B5EF4-FFF2-40B4-BE49-F238E27FC236}">
                  <a16:creationId xmlns:a16="http://schemas.microsoft.com/office/drawing/2014/main" id="{82FB6946-B6BC-49D3-BB97-5BB97BCDA6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6">
              <a:extLst>
                <a:ext uri="{FF2B5EF4-FFF2-40B4-BE49-F238E27FC236}">
                  <a16:creationId xmlns:a16="http://schemas.microsoft.com/office/drawing/2014/main" id="{D7D05801-3139-44B5-9BA4-80BF38143E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4">
              <a:extLst>
                <a:ext uri="{FF2B5EF4-FFF2-40B4-BE49-F238E27FC236}">
                  <a16:creationId xmlns:a16="http://schemas.microsoft.com/office/drawing/2014/main" id="{C1285406-A9A8-420E-B8E4-793B60049A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6">
              <a:extLst>
                <a:ext uri="{FF2B5EF4-FFF2-40B4-BE49-F238E27FC236}">
                  <a16:creationId xmlns:a16="http://schemas.microsoft.com/office/drawing/2014/main" id="{8B3D20EE-1C4E-4D4C-BCA6-8EDFF7C504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4">
              <a:extLst>
                <a:ext uri="{FF2B5EF4-FFF2-40B4-BE49-F238E27FC236}">
                  <a16:creationId xmlns:a16="http://schemas.microsoft.com/office/drawing/2014/main" id="{C1515A89-664B-462C-9F5A-1E58EC54BF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6">
              <a:extLst>
                <a:ext uri="{FF2B5EF4-FFF2-40B4-BE49-F238E27FC236}">
                  <a16:creationId xmlns:a16="http://schemas.microsoft.com/office/drawing/2014/main" id="{A3161A7D-FA76-4326-BAB9-6E0233A01A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AA24BE7B-1AAC-463B-9FEF-7590317F45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56AB4F15-4844-457A-AF46-3D1D1AE340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4">
              <a:extLst>
                <a:ext uri="{FF2B5EF4-FFF2-40B4-BE49-F238E27FC236}">
                  <a16:creationId xmlns:a16="http://schemas.microsoft.com/office/drawing/2014/main" id="{2260C4BD-CAAF-4776-AD3C-8449E47500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6">
              <a:extLst>
                <a:ext uri="{FF2B5EF4-FFF2-40B4-BE49-F238E27FC236}">
                  <a16:creationId xmlns:a16="http://schemas.microsoft.com/office/drawing/2014/main" id="{BFEFE041-1ED6-448D-AB61-539755AB96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4">
              <a:extLst>
                <a:ext uri="{FF2B5EF4-FFF2-40B4-BE49-F238E27FC236}">
                  <a16:creationId xmlns:a16="http://schemas.microsoft.com/office/drawing/2014/main" id="{91B5294C-A473-487E-B001-D0B9E60EA6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6">
              <a:extLst>
                <a:ext uri="{FF2B5EF4-FFF2-40B4-BE49-F238E27FC236}">
                  <a16:creationId xmlns:a16="http://schemas.microsoft.com/office/drawing/2014/main" id="{1CB2FBA8-54F5-4AAC-A317-EE8CD705E5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4">
              <a:extLst>
                <a:ext uri="{FF2B5EF4-FFF2-40B4-BE49-F238E27FC236}">
                  <a16:creationId xmlns:a16="http://schemas.microsoft.com/office/drawing/2014/main" id="{260C043C-3DD1-45AE-8C57-3B00D0583E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66">
              <a:extLst>
                <a:ext uri="{FF2B5EF4-FFF2-40B4-BE49-F238E27FC236}">
                  <a16:creationId xmlns:a16="http://schemas.microsoft.com/office/drawing/2014/main" id="{2AF05C5C-202A-4D8F-BE6C-10BBC01B04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64">
              <a:extLst>
                <a:ext uri="{FF2B5EF4-FFF2-40B4-BE49-F238E27FC236}">
                  <a16:creationId xmlns:a16="http://schemas.microsoft.com/office/drawing/2014/main" id="{D5F0CE7E-3C13-48B7-B758-56D1ECF993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6">
              <a:extLst>
                <a:ext uri="{FF2B5EF4-FFF2-40B4-BE49-F238E27FC236}">
                  <a16:creationId xmlns:a16="http://schemas.microsoft.com/office/drawing/2014/main" id="{62231363-AC94-4C4D-A832-B5F6C25F02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109068F2-E473-4D37-8B86-E277B12CE2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69243EA3-CC31-43A5-B7BA-8077D99453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64">
              <a:extLst>
                <a:ext uri="{FF2B5EF4-FFF2-40B4-BE49-F238E27FC236}">
                  <a16:creationId xmlns:a16="http://schemas.microsoft.com/office/drawing/2014/main" id="{81597D69-9411-4FE0-9741-385ED1D45C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66">
              <a:extLst>
                <a:ext uri="{FF2B5EF4-FFF2-40B4-BE49-F238E27FC236}">
                  <a16:creationId xmlns:a16="http://schemas.microsoft.com/office/drawing/2014/main" id="{AEC6CFC5-C230-4B82-B3DA-852FC60C2E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7" name="Rectangle 46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850976"/>
            <a:ext cx="910457" cy="543602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C5CF329-FBDA-9F0E-CD31-3D8D68D546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40617" y="5381490"/>
            <a:ext cx="7769376" cy="4374994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57150">
              <a:lnSpc>
                <a:spcPct val="90000"/>
              </a:lnSpc>
            </a:pPr>
            <a:r>
              <a:rPr lang="en-US" sz="6000" dirty="0">
                <a:latin typeface="Montserrat Classic" panose="020B0604020202020204" charset="0"/>
              </a:rPr>
              <a:t>Some scholarships can be awarded multiple years in a row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88F560B3-369F-B358-9C0E-B13D7FC87357}"/>
              </a:ext>
            </a:extLst>
          </p:cNvPr>
          <p:cNvSpPr txBox="1">
            <a:spLocks/>
          </p:cNvSpPr>
          <p:nvPr/>
        </p:nvSpPr>
        <p:spPr>
          <a:xfrm>
            <a:off x="9542385" y="1082707"/>
            <a:ext cx="6952899" cy="81755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4572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sz="4400" dirty="0">
                <a:latin typeface="Montserrat Classic" panose="020B0604020202020204" charset="0"/>
              </a:rPr>
              <a:t>You MUST submit a new application every year</a:t>
            </a:r>
          </a:p>
          <a:p>
            <a:pPr marL="57150">
              <a:lnSpc>
                <a:spcPct val="90000"/>
              </a:lnSpc>
            </a:pPr>
            <a:endParaRPr lang="en-US" sz="4400" dirty="0">
              <a:latin typeface="Montserrat Classic" panose="020B0604020202020204" charset="0"/>
            </a:endParaRPr>
          </a:p>
          <a:p>
            <a:pPr marL="514350" indent="-4572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sz="4400" dirty="0">
                <a:latin typeface="Montserrat Classic" panose="020B0604020202020204" charset="0"/>
              </a:rPr>
              <a:t>You MUST use the same user account to apply</a:t>
            </a:r>
          </a:p>
          <a:p>
            <a:pPr marL="57150">
              <a:lnSpc>
                <a:spcPct val="90000"/>
              </a:lnSpc>
            </a:pPr>
            <a:endParaRPr lang="en-US" sz="4400" dirty="0">
              <a:latin typeface="Montserrat Classic" panose="020B0604020202020204" charset="0"/>
            </a:endParaRPr>
          </a:p>
          <a:p>
            <a:pPr marL="514350" indent="-4572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sz="4400" dirty="0">
                <a:latin typeface="Montserrat Classic" panose="020B0604020202020204" charset="0"/>
              </a:rPr>
              <a:t>You MUST maintain any qualifying criteria</a:t>
            </a:r>
          </a:p>
        </p:txBody>
      </p:sp>
    </p:spTree>
    <p:extLst>
      <p:ext uri="{BB962C8B-B14F-4D97-AF65-F5344CB8AC3E}">
        <p14:creationId xmlns:p14="http://schemas.microsoft.com/office/powerpoint/2010/main" val="4772388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F40FBDA-CEB1-40F0-9AB9-BD9C402D7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alendar on table">
            <a:extLst>
              <a:ext uri="{FF2B5EF4-FFF2-40B4-BE49-F238E27FC236}">
                <a16:creationId xmlns:a16="http://schemas.microsoft.com/office/drawing/2014/main" id="{49E50858-2097-0DEA-8DE2-5D585D8AB8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5000"/>
          </a:blip>
          <a:srcRect b="15730"/>
          <a:stretch/>
        </p:blipFill>
        <p:spPr>
          <a:xfrm>
            <a:off x="20" y="10"/>
            <a:ext cx="18287980" cy="10286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344D4FE-ABEF-4230-9E4E-AD5782FC7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61805" y="1901595"/>
            <a:ext cx="14364393" cy="6461925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>
            <a:softEdge rad="0"/>
          </a:effectLst>
        </p:spPr>
        <p:txBody>
          <a:bodyPr/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5FFEFAE-D5C0-3A7C-805F-33777638F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4298" y="2543364"/>
            <a:ext cx="12979407" cy="428578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2000" dirty="0">
                <a:latin typeface="Montserrat Classic" panose="020B0604020202020204" charset="0"/>
              </a:rPr>
              <a:t>PREPARE YOUR APPLICATION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325F979-D3F9-4926-81B7-7ACCB31A5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71701" y="2117422"/>
            <a:ext cx="13944600" cy="6052155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  <a:alpha val="80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3806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1">
            <a:extLst>
              <a:ext uri="{FF2B5EF4-FFF2-40B4-BE49-F238E27FC236}">
                <a16:creationId xmlns:a16="http://schemas.microsoft.com/office/drawing/2014/main" id="{0450C687-86B5-4248-BEBB-0B59B79770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3428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13">
            <a:extLst>
              <a:ext uri="{FF2B5EF4-FFF2-40B4-BE49-F238E27FC236}">
                <a16:creationId xmlns:a16="http://schemas.microsoft.com/office/drawing/2014/main" id="{3CD1EA40-7116-4FCB-9369-70F29FAA91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9009994" cy="48509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F3809E6-5586-D80A-89BF-190520819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9972" y="1082707"/>
            <a:ext cx="6397332" cy="333298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6000" kern="1200" dirty="0">
                <a:solidFill>
                  <a:schemeClr val="tx1"/>
                </a:solidFill>
                <a:latin typeface="Montserrat Classic" panose="020B0604020202020204" charset="0"/>
              </a:rPr>
              <a:t>Organize your information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910457" cy="485097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9B4CF53-BC95-46A2-B37D-D05450472B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83100" y="109728"/>
            <a:ext cx="1768452" cy="349443"/>
            <a:chOff x="7763256" y="73152"/>
            <a:chExt cx="1178966" cy="232963"/>
          </a:xfrm>
        </p:grpSpPr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82FB6946-B6BC-49D3-BB97-5BB97BCDA6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D7D05801-3139-44B5-9BA4-80BF38143E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C1285406-A9A8-420E-B8E4-793B60049A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8B3D20EE-1C4E-4D4C-BCA6-8EDFF7C504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C1515A89-664B-462C-9F5A-1E58EC54BF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A3161A7D-FA76-4326-BAB9-6E0233A01A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AA24BE7B-1AAC-463B-9FEF-7590317F45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56AB4F15-4844-457A-AF46-3D1D1AE340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4">
              <a:extLst>
                <a:ext uri="{FF2B5EF4-FFF2-40B4-BE49-F238E27FC236}">
                  <a16:creationId xmlns:a16="http://schemas.microsoft.com/office/drawing/2014/main" id="{2260C4BD-CAAF-4776-AD3C-8449E47500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6">
              <a:extLst>
                <a:ext uri="{FF2B5EF4-FFF2-40B4-BE49-F238E27FC236}">
                  <a16:creationId xmlns:a16="http://schemas.microsoft.com/office/drawing/2014/main" id="{BFEFE041-1ED6-448D-AB61-539755AB96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4">
              <a:extLst>
                <a:ext uri="{FF2B5EF4-FFF2-40B4-BE49-F238E27FC236}">
                  <a16:creationId xmlns:a16="http://schemas.microsoft.com/office/drawing/2014/main" id="{91B5294C-A473-487E-B001-D0B9E60EA6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6">
              <a:extLst>
                <a:ext uri="{FF2B5EF4-FFF2-40B4-BE49-F238E27FC236}">
                  <a16:creationId xmlns:a16="http://schemas.microsoft.com/office/drawing/2014/main" id="{1CB2FBA8-54F5-4AAC-A317-EE8CD705E5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4">
              <a:extLst>
                <a:ext uri="{FF2B5EF4-FFF2-40B4-BE49-F238E27FC236}">
                  <a16:creationId xmlns:a16="http://schemas.microsoft.com/office/drawing/2014/main" id="{260C043C-3DD1-45AE-8C57-3B00D0583E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6">
              <a:extLst>
                <a:ext uri="{FF2B5EF4-FFF2-40B4-BE49-F238E27FC236}">
                  <a16:creationId xmlns:a16="http://schemas.microsoft.com/office/drawing/2014/main" id="{2AF05C5C-202A-4D8F-BE6C-10BBC01B04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4">
              <a:extLst>
                <a:ext uri="{FF2B5EF4-FFF2-40B4-BE49-F238E27FC236}">
                  <a16:creationId xmlns:a16="http://schemas.microsoft.com/office/drawing/2014/main" id="{D5F0CE7E-3C13-48B7-B758-56D1ECF993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6">
              <a:extLst>
                <a:ext uri="{FF2B5EF4-FFF2-40B4-BE49-F238E27FC236}">
                  <a16:creationId xmlns:a16="http://schemas.microsoft.com/office/drawing/2014/main" id="{62231363-AC94-4C4D-A832-B5F6C25F02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4">
              <a:extLst>
                <a:ext uri="{FF2B5EF4-FFF2-40B4-BE49-F238E27FC236}">
                  <a16:creationId xmlns:a16="http://schemas.microsoft.com/office/drawing/2014/main" id="{109068F2-E473-4D37-8B86-E277B12CE2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6">
              <a:extLst>
                <a:ext uri="{FF2B5EF4-FFF2-40B4-BE49-F238E27FC236}">
                  <a16:creationId xmlns:a16="http://schemas.microsoft.com/office/drawing/2014/main" id="{69243EA3-CC31-43A5-B7BA-8077D99453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81597D69-9411-4FE0-9741-385ED1D45C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AEC6CFC5-C230-4B82-B3DA-852FC60C2E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850976"/>
            <a:ext cx="910457" cy="543602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EEF7816-3A8C-A802-B4C5-E59DC58397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749972" y="3695700"/>
            <a:ext cx="6251028" cy="648157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endParaRPr lang="en-US" sz="4000" dirty="0">
              <a:latin typeface="Montserrat Classic" panose="020B0604020202020204" charset="0"/>
            </a:endParaRPr>
          </a:p>
          <a:p>
            <a:pPr>
              <a:lnSpc>
                <a:spcPct val="90000"/>
              </a:lnSpc>
            </a:pPr>
            <a:r>
              <a:rPr lang="en-US" sz="4800" dirty="0">
                <a:latin typeface="Montserrat Classic" panose="020B0604020202020204" charset="0"/>
              </a:rPr>
              <a:t>Lists of activities</a:t>
            </a:r>
          </a:p>
          <a:p>
            <a:pPr lvl="2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4200" dirty="0">
                <a:solidFill>
                  <a:schemeClr val="accent1"/>
                </a:solidFill>
                <a:latin typeface="Montserrat Classic" panose="020B0604020202020204" charset="0"/>
              </a:rPr>
              <a:t>Volunteer</a:t>
            </a:r>
          </a:p>
          <a:p>
            <a:pPr lvl="2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4200" dirty="0">
                <a:solidFill>
                  <a:schemeClr val="accent1"/>
                </a:solidFill>
                <a:latin typeface="Montserrat Classic" panose="020B0604020202020204" charset="0"/>
              </a:rPr>
              <a:t>Employment</a:t>
            </a:r>
          </a:p>
          <a:p>
            <a:pPr lvl="2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4200" dirty="0">
                <a:solidFill>
                  <a:schemeClr val="accent1"/>
                </a:solidFill>
                <a:latin typeface="Montserrat Classic" panose="020B0604020202020204" charset="0"/>
              </a:rPr>
              <a:t>Sports</a:t>
            </a:r>
          </a:p>
          <a:p>
            <a:pPr lvl="2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4200" dirty="0">
                <a:solidFill>
                  <a:schemeClr val="accent1"/>
                </a:solidFill>
                <a:latin typeface="Montserrat Classic" panose="020B0604020202020204" charset="0"/>
              </a:rPr>
              <a:t>Clubs</a:t>
            </a:r>
          </a:p>
          <a:p>
            <a:pPr lvl="2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4200" dirty="0">
                <a:solidFill>
                  <a:schemeClr val="accent1"/>
                </a:solidFill>
                <a:latin typeface="Montserrat Classic" panose="020B0604020202020204" charset="0"/>
              </a:rPr>
              <a:t>Membership Organizations</a:t>
            </a:r>
          </a:p>
          <a:p>
            <a:pPr lvl="2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4200" dirty="0">
                <a:solidFill>
                  <a:schemeClr val="accent1"/>
                </a:solidFill>
                <a:latin typeface="Montserrat Classic" panose="020B0604020202020204" charset="0"/>
              </a:rPr>
              <a:t>Church</a:t>
            </a:r>
            <a:endParaRPr lang="en-US" sz="2300" dirty="0"/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700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79DEB33-8AC6-29F6-9B86-CC73CFA3C0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65560" y="2822249"/>
            <a:ext cx="8290182" cy="4642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5162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5F2BC11A-2019-4BC3-93F2-AE405F0F42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Picture 43" descr="Working space background">
            <a:extLst>
              <a:ext uri="{FF2B5EF4-FFF2-40B4-BE49-F238E27FC236}">
                <a16:creationId xmlns:a16="http://schemas.microsoft.com/office/drawing/2014/main" id="{2B15D8F2-0A51-B3E2-2A33-81C894B31EB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prstClr val="white"/>
            </a:duotone>
          </a:blip>
          <a:srcRect l="33523"/>
          <a:stretch/>
        </p:blipFill>
        <p:spPr>
          <a:xfrm>
            <a:off x="8043016" y="10"/>
            <a:ext cx="10244984" cy="10286990"/>
          </a:xfrm>
          <a:custGeom>
            <a:avLst/>
            <a:gdLst/>
            <a:ahLst/>
            <a:cxnLst/>
            <a:rect l="l" t="t" r="r" b="b"/>
            <a:pathLst>
              <a:path w="6829989" h="6858000">
                <a:moveTo>
                  <a:pt x="0" y="0"/>
                </a:moveTo>
                <a:lnTo>
                  <a:pt x="6829989" y="0"/>
                </a:lnTo>
                <a:lnTo>
                  <a:pt x="6829989" y="6858000"/>
                </a:lnTo>
                <a:lnTo>
                  <a:pt x="1" y="6858000"/>
                </a:lnTo>
                <a:lnTo>
                  <a:pt x="4006" y="6854853"/>
                </a:lnTo>
                <a:cubicBezTo>
                  <a:pt x="990707" y="6040555"/>
                  <a:pt x="1619628" y="4808224"/>
                  <a:pt x="1619628" y="3429000"/>
                </a:cubicBezTo>
                <a:cubicBezTo>
                  <a:pt x="1619628" y="2049777"/>
                  <a:pt x="990707" y="817446"/>
                  <a:pt x="4006" y="3148"/>
                </a:cubicBezTo>
                <a:close/>
              </a:path>
            </a:pathLst>
          </a:cu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DD7A3861-E1E2-1E00-B69B-BB3CE0627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7174" y="1305961"/>
            <a:ext cx="6545842" cy="2104434"/>
          </a:xfrm>
        </p:spPr>
        <p:txBody>
          <a:bodyPr anchor="b">
            <a:normAutofit/>
          </a:bodyPr>
          <a:lstStyle/>
          <a:p>
            <a:pPr algn="l"/>
            <a:r>
              <a:rPr lang="en-US" sz="6600" dirty="0">
                <a:solidFill>
                  <a:schemeClr val="accent1"/>
                </a:solidFill>
                <a:latin typeface="Montserrat Classic" panose="020B0604020202020204" charset="0"/>
              </a:rPr>
              <a:t>Write your personal essay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0AC89A-13F1-03F0-6191-961E92FD8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7174" y="3942906"/>
            <a:ext cx="6545842" cy="5239194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Classic" panose="020B0604020202020204" charset="0"/>
              </a:rPr>
              <a:t>Write a response to one of the 7 Common App prompts</a:t>
            </a:r>
          </a:p>
          <a:p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Classic" panose="020B0604020202020204" charset="0"/>
              </a:rPr>
              <a:t> Have a trusted friend, parent, or advisor proofread it</a:t>
            </a:r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FBD18CC4-F639-47CF-96DD-9BA6031B50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054557" y="2989294"/>
            <a:ext cx="2233443" cy="4308411"/>
          </a:xfrm>
          <a:custGeom>
            <a:avLst/>
            <a:gdLst>
              <a:gd name="connsiteX0" fmla="*/ 1436137 w 1488962"/>
              <a:gd name="connsiteY0" fmla="*/ 0 h 2872274"/>
              <a:gd name="connsiteX1" fmla="*/ 1488962 w 1488962"/>
              <a:gd name="connsiteY1" fmla="*/ 2668 h 2872274"/>
              <a:gd name="connsiteX2" fmla="*/ 1488962 w 1488962"/>
              <a:gd name="connsiteY2" fmla="*/ 2869607 h 2872274"/>
              <a:gd name="connsiteX3" fmla="*/ 1436137 w 1488962"/>
              <a:gd name="connsiteY3" fmla="*/ 2872274 h 2872274"/>
              <a:gd name="connsiteX4" fmla="*/ 0 w 1488962"/>
              <a:gd name="connsiteY4" fmla="*/ 1436137 h 2872274"/>
              <a:gd name="connsiteX5" fmla="*/ 1436137 w 1488962"/>
              <a:gd name="connsiteY5" fmla="*/ 0 h 2872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8962" h="2872274">
                <a:moveTo>
                  <a:pt x="1436137" y="0"/>
                </a:moveTo>
                <a:lnTo>
                  <a:pt x="1488962" y="2668"/>
                </a:lnTo>
                <a:lnTo>
                  <a:pt x="1488962" y="2869607"/>
                </a:lnTo>
                <a:lnTo>
                  <a:pt x="1436137" y="2872274"/>
                </a:lnTo>
                <a:cubicBezTo>
                  <a:pt x="642980" y="2872274"/>
                  <a:pt x="0" y="2229294"/>
                  <a:pt x="0" y="1436137"/>
                </a:cubicBezTo>
                <a:cubicBezTo>
                  <a:pt x="0" y="642980"/>
                  <a:pt x="642980" y="0"/>
                  <a:pt x="1436137" y="0"/>
                </a:cubicBezTo>
                <a:close/>
              </a:path>
            </a:pathLst>
          </a:custGeom>
          <a:solidFill>
            <a:schemeClr val="accent6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783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1448450" y="855548"/>
            <a:ext cx="6187530" cy="7995335"/>
          </a:xfrm>
          <a:custGeom>
            <a:avLst/>
            <a:gdLst/>
            <a:ahLst/>
            <a:cxnLst/>
            <a:rect l="l" t="t" r="r" b="b"/>
            <a:pathLst>
              <a:path w="1616924" h="2116785">
                <a:moveTo>
                  <a:pt x="0" y="0"/>
                </a:moveTo>
                <a:lnTo>
                  <a:pt x="1616924" y="0"/>
                </a:lnTo>
                <a:lnTo>
                  <a:pt x="1616924" y="2116785"/>
                </a:lnTo>
                <a:lnTo>
                  <a:pt x="0" y="2116785"/>
                </a:lnTo>
                <a:close/>
              </a:path>
            </a:pathLst>
          </a:custGeom>
          <a:solidFill>
            <a:srgbClr val="A0D2D6"/>
          </a:solid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3629" y="9505950"/>
            <a:ext cx="18287996" cy="781050"/>
          </a:xfrm>
          <a:custGeom>
            <a:avLst/>
            <a:gdLst/>
            <a:ahLst/>
            <a:cxnLst/>
            <a:rect l="l" t="t" r="r" b="b"/>
            <a:pathLst>
              <a:path w="4816592" h="205709">
                <a:moveTo>
                  <a:pt x="0" y="0"/>
                </a:moveTo>
                <a:lnTo>
                  <a:pt x="4816592" y="0"/>
                </a:lnTo>
                <a:lnTo>
                  <a:pt x="4816592" y="205709"/>
                </a:lnTo>
                <a:lnTo>
                  <a:pt x="0" y="205709"/>
                </a:lnTo>
                <a:close/>
              </a:path>
            </a:pathLst>
          </a:custGeom>
          <a:solidFill>
            <a:srgbClr val="008368"/>
          </a:solidFill>
        </p:spPr>
        <p:txBody>
          <a:bodyPr/>
          <a:lstStyle/>
          <a:p>
            <a:endParaRPr lang="en-US"/>
          </a:p>
        </p:txBody>
      </p:sp>
      <p:sp>
        <p:nvSpPr>
          <p:cNvPr id="28" name="TextBox 28"/>
          <p:cNvSpPr txBox="1"/>
          <p:nvPr/>
        </p:nvSpPr>
        <p:spPr>
          <a:xfrm>
            <a:off x="1371600" y="1245553"/>
            <a:ext cx="10076850" cy="24929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chemeClr val="accent2"/>
                </a:solidFill>
                <a:latin typeface="Montserrat Classic" panose="020B0604020202020204" charset="0"/>
              </a:rPr>
              <a:t>What is The Community Foundation of Frederick County?</a:t>
            </a:r>
            <a:endParaRPr lang="en-US" sz="5400" dirty="0">
              <a:solidFill>
                <a:srgbClr val="000000"/>
              </a:solidFill>
              <a:latin typeface="Montserrat Classic" panose="020B0604020202020204" charset="0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1345019" y="4128548"/>
            <a:ext cx="9525000" cy="47705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spcAft>
                <a:spcPts val="12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4000" dirty="0">
                <a:latin typeface="Montserrat Classic" panose="020B0604020202020204" charset="0"/>
              </a:rPr>
              <a:t>A nonprofit, philanthropic organization </a:t>
            </a:r>
          </a:p>
          <a:p>
            <a:pPr marL="457200" indent="-457200">
              <a:spcAft>
                <a:spcPts val="12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4000" dirty="0">
                <a:latin typeface="Montserrat Classic" panose="020B0604020202020204" charset="0"/>
              </a:rPr>
              <a:t>Provides scholarships to students and grants to area nonprofits</a:t>
            </a:r>
          </a:p>
          <a:p>
            <a:pPr marL="457200" indent="-457200">
              <a:spcAft>
                <a:spcPts val="12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4000" dirty="0">
                <a:latin typeface="Montserrat Classic" panose="020B0604020202020204" charset="0"/>
              </a:rPr>
              <a:t>Builds a stronger, more vibrant community </a:t>
            </a:r>
          </a:p>
          <a:p>
            <a:pPr marL="457200" indent="-457200">
              <a:spcAft>
                <a:spcPts val="12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4000" dirty="0">
                <a:latin typeface="Montserrat Classic" panose="020B0604020202020204" charset="0"/>
              </a:rPr>
              <a:t>Creates positive and lasting impact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EB0DF2-2CFD-F468-0D40-2A510340F2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2627" y="3771900"/>
            <a:ext cx="6021109" cy="2643414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4026A73-1F7F-49F2-B319-8CA3B3D53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598" y="482599"/>
            <a:ext cx="17320242" cy="9321801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2865080" y="5003800"/>
            <a:ext cx="4937760" cy="48006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661" y="934912"/>
            <a:ext cx="16357579" cy="8411823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17EE3F-DE05-707B-7F0B-FCD14B3F9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0350" y="1782955"/>
            <a:ext cx="4712145" cy="6721089"/>
          </a:xfrm>
        </p:spPr>
        <p:txBody>
          <a:bodyPr>
            <a:normAutofit/>
          </a:bodyPr>
          <a:lstStyle/>
          <a:p>
            <a:pPr algn="r"/>
            <a:r>
              <a:rPr lang="en-US" sz="6000" dirty="0">
                <a:latin typeface="Montserrat Classic" panose="020B0604020202020204" charset="0"/>
              </a:rPr>
              <a:t>How long will the application take?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81444" y="2779294"/>
            <a:ext cx="0" cy="4854743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74982B-6070-D218-6939-3A6B21A30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08392" y="1104901"/>
            <a:ext cx="7193376" cy="8077200"/>
          </a:xfrm>
        </p:spPr>
        <p:txBody>
          <a:bodyPr anchor="ctr"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4000" b="1" dirty="0">
                <a:latin typeface="Montserrat Classic" panose="020B0604020202020204" charset="0"/>
              </a:rPr>
              <a:t>With your documents in hand and essays pre-written</a:t>
            </a:r>
            <a:r>
              <a:rPr lang="en-US" sz="4000" dirty="0">
                <a:latin typeface="Montserrat Classic" panose="020B0604020202020204" charset="0"/>
              </a:rPr>
              <a:t>, the online application should take about </a:t>
            </a:r>
            <a:r>
              <a:rPr lang="en-US" sz="4000" b="1" dirty="0">
                <a:solidFill>
                  <a:schemeClr val="accent2"/>
                </a:solidFill>
                <a:latin typeface="Montserrat Classic" panose="020B0604020202020204" charset="0"/>
              </a:rPr>
              <a:t>an hour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4000" dirty="0">
                <a:latin typeface="Montserrat Classic" panose="020B0604020202020204" charset="0"/>
              </a:rPr>
              <a:t>Some scholarships include specific criteria and may require additional short essays or other uploaded materials</a:t>
            </a:r>
          </a:p>
        </p:txBody>
      </p:sp>
    </p:spTree>
    <p:extLst>
      <p:ext uri="{BB962C8B-B14F-4D97-AF65-F5344CB8AC3E}">
        <p14:creationId xmlns:p14="http://schemas.microsoft.com/office/powerpoint/2010/main" val="13130341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50C687-86B5-4248-BEBB-0B59B79770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3428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D1EA40-7116-4FCB-9369-70F29FAA91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9009994" cy="48509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D14BFE-CA3A-0EE1-0EC8-D50DFE759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9972" y="1082707"/>
            <a:ext cx="6397332" cy="3332988"/>
          </a:xfrm>
        </p:spPr>
        <p:txBody>
          <a:bodyPr>
            <a:normAutofit/>
          </a:bodyPr>
          <a:lstStyle/>
          <a:p>
            <a:pPr algn="l"/>
            <a:r>
              <a:rPr lang="en-US" sz="6300" dirty="0">
                <a:latin typeface="Montserrat Classic" panose="020B0604020202020204" charset="0"/>
              </a:rPr>
              <a:t>Gather electronic documents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910457" cy="485097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9B4CF53-BC95-46A2-B37D-D05450472B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83100" y="109728"/>
            <a:ext cx="1768452" cy="349443"/>
            <a:chOff x="7763256" y="73152"/>
            <a:chExt cx="1178966" cy="232963"/>
          </a:xfrm>
        </p:grpSpPr>
        <p:sp>
          <p:nvSpPr>
            <p:cNvPr id="16" name="Rectangle 64">
              <a:extLst>
                <a:ext uri="{FF2B5EF4-FFF2-40B4-BE49-F238E27FC236}">
                  <a16:creationId xmlns:a16="http://schemas.microsoft.com/office/drawing/2014/main" id="{82FB6946-B6BC-49D3-BB97-5BB97BCDA6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6">
              <a:extLst>
                <a:ext uri="{FF2B5EF4-FFF2-40B4-BE49-F238E27FC236}">
                  <a16:creationId xmlns:a16="http://schemas.microsoft.com/office/drawing/2014/main" id="{D7D05801-3139-44B5-9BA4-80BF38143E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4">
              <a:extLst>
                <a:ext uri="{FF2B5EF4-FFF2-40B4-BE49-F238E27FC236}">
                  <a16:creationId xmlns:a16="http://schemas.microsoft.com/office/drawing/2014/main" id="{C1285406-A9A8-420E-B8E4-793B60049A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6">
              <a:extLst>
                <a:ext uri="{FF2B5EF4-FFF2-40B4-BE49-F238E27FC236}">
                  <a16:creationId xmlns:a16="http://schemas.microsoft.com/office/drawing/2014/main" id="{8B3D20EE-1C4E-4D4C-BCA6-8EDFF7C504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4">
              <a:extLst>
                <a:ext uri="{FF2B5EF4-FFF2-40B4-BE49-F238E27FC236}">
                  <a16:creationId xmlns:a16="http://schemas.microsoft.com/office/drawing/2014/main" id="{C1515A89-664B-462C-9F5A-1E58EC54BF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6">
              <a:extLst>
                <a:ext uri="{FF2B5EF4-FFF2-40B4-BE49-F238E27FC236}">
                  <a16:creationId xmlns:a16="http://schemas.microsoft.com/office/drawing/2014/main" id="{A3161A7D-FA76-4326-BAB9-6E0233A01A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4">
              <a:extLst>
                <a:ext uri="{FF2B5EF4-FFF2-40B4-BE49-F238E27FC236}">
                  <a16:creationId xmlns:a16="http://schemas.microsoft.com/office/drawing/2014/main" id="{AA24BE7B-1AAC-463B-9FEF-7590317F45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6">
              <a:extLst>
                <a:ext uri="{FF2B5EF4-FFF2-40B4-BE49-F238E27FC236}">
                  <a16:creationId xmlns:a16="http://schemas.microsoft.com/office/drawing/2014/main" id="{56AB4F15-4844-457A-AF46-3D1D1AE340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4">
              <a:extLst>
                <a:ext uri="{FF2B5EF4-FFF2-40B4-BE49-F238E27FC236}">
                  <a16:creationId xmlns:a16="http://schemas.microsoft.com/office/drawing/2014/main" id="{2260C4BD-CAAF-4776-AD3C-8449E47500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6">
              <a:extLst>
                <a:ext uri="{FF2B5EF4-FFF2-40B4-BE49-F238E27FC236}">
                  <a16:creationId xmlns:a16="http://schemas.microsoft.com/office/drawing/2014/main" id="{BFEFE041-1ED6-448D-AB61-539755AB96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4">
              <a:extLst>
                <a:ext uri="{FF2B5EF4-FFF2-40B4-BE49-F238E27FC236}">
                  <a16:creationId xmlns:a16="http://schemas.microsoft.com/office/drawing/2014/main" id="{91B5294C-A473-487E-B001-D0B9E60EA6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6">
              <a:extLst>
                <a:ext uri="{FF2B5EF4-FFF2-40B4-BE49-F238E27FC236}">
                  <a16:creationId xmlns:a16="http://schemas.microsoft.com/office/drawing/2014/main" id="{1CB2FBA8-54F5-4AAC-A317-EE8CD705E5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4">
              <a:extLst>
                <a:ext uri="{FF2B5EF4-FFF2-40B4-BE49-F238E27FC236}">
                  <a16:creationId xmlns:a16="http://schemas.microsoft.com/office/drawing/2014/main" id="{260C043C-3DD1-45AE-8C57-3B00D0583E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6">
              <a:extLst>
                <a:ext uri="{FF2B5EF4-FFF2-40B4-BE49-F238E27FC236}">
                  <a16:creationId xmlns:a16="http://schemas.microsoft.com/office/drawing/2014/main" id="{2AF05C5C-202A-4D8F-BE6C-10BBC01B04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4">
              <a:extLst>
                <a:ext uri="{FF2B5EF4-FFF2-40B4-BE49-F238E27FC236}">
                  <a16:creationId xmlns:a16="http://schemas.microsoft.com/office/drawing/2014/main" id="{D5F0CE7E-3C13-48B7-B758-56D1ECF993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6">
              <a:extLst>
                <a:ext uri="{FF2B5EF4-FFF2-40B4-BE49-F238E27FC236}">
                  <a16:creationId xmlns:a16="http://schemas.microsoft.com/office/drawing/2014/main" id="{62231363-AC94-4C4D-A832-B5F6C25F02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109068F2-E473-4D37-8B86-E277B12CE2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69243EA3-CC31-43A5-B7BA-8077D99453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4">
              <a:extLst>
                <a:ext uri="{FF2B5EF4-FFF2-40B4-BE49-F238E27FC236}">
                  <a16:creationId xmlns:a16="http://schemas.microsoft.com/office/drawing/2014/main" id="{81597D69-9411-4FE0-9741-385ED1D45C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6">
              <a:extLst>
                <a:ext uri="{FF2B5EF4-FFF2-40B4-BE49-F238E27FC236}">
                  <a16:creationId xmlns:a16="http://schemas.microsoft.com/office/drawing/2014/main" id="{AEC6CFC5-C230-4B82-B3DA-852FC60C2E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850976"/>
            <a:ext cx="910457" cy="543602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BD3ABE-4325-A50C-82F5-4377CA2EC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9972" y="4850976"/>
            <a:ext cx="6397332" cy="5326296"/>
          </a:xfrm>
        </p:spPr>
        <p:txBody>
          <a:bodyPr anchor="ctr">
            <a:noAutofit/>
          </a:bodyPr>
          <a:lstStyle/>
          <a:p>
            <a:r>
              <a:rPr lang="en-US" sz="4000" dirty="0">
                <a:latin typeface="Montserrat Classic" panose="020B0604020202020204" charset="0"/>
              </a:rPr>
              <a:t>Request a PDF of your transcript or scan multiple transcripts into a single PDF</a:t>
            </a:r>
          </a:p>
          <a:p>
            <a:r>
              <a:rPr lang="en-US" sz="4000" dirty="0">
                <a:latin typeface="Montserrat Classic" panose="020B0604020202020204" charset="0"/>
              </a:rPr>
              <a:t>Download your FAFSA Submission Summary report into a second PDF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240A61-8174-899F-7A4E-EDA836FEF0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5560" y="2366287"/>
            <a:ext cx="8290182" cy="555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6917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02E612C7-B066-4023-9D0A-7C54D1E330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4C83CB-9771-7C98-6BFC-DA68B59AB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0809" y="1181100"/>
            <a:ext cx="6142383" cy="3203364"/>
          </a:xfrm>
        </p:spPr>
        <p:txBody>
          <a:bodyPr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5400" dirty="0">
                <a:solidFill>
                  <a:schemeClr val="accent1"/>
                </a:solidFill>
                <a:latin typeface="Montserrat Classic" panose="020B0604020202020204" charset="0"/>
              </a:rPr>
              <a:t>Financial-need based applications must include: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8DDF8C-ACB8-7619-9039-6BD1059339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0809" y="4686300"/>
            <a:ext cx="6492240" cy="4861467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Classic" panose="020B0604020202020204" charset="0"/>
              </a:rPr>
              <a:t>FAFSA Summary Submission PDF or completion page of the MSFAA</a:t>
            </a:r>
          </a:p>
          <a:p>
            <a:r>
              <a:rPr 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Classic" panose="020B0604020202020204" charset="0"/>
              </a:rPr>
              <a:t>Short essay on your financial needs</a:t>
            </a:r>
          </a:p>
        </p:txBody>
      </p:sp>
      <p:pic>
        <p:nvPicPr>
          <p:cNvPr id="1026" name="Picture 2" descr="Financial Need Essay: Best Writing Guide">
            <a:extLst>
              <a:ext uri="{FF2B5EF4-FFF2-40B4-BE49-F238E27FC236}">
                <a16:creationId xmlns:a16="http://schemas.microsoft.com/office/drawing/2014/main" id="{2FE5E9BB-0262-3BED-A4E6-2E688555D7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5" r="13384"/>
          <a:stretch/>
        </p:blipFill>
        <p:spPr bwMode="auto">
          <a:xfrm>
            <a:off x="9144000" y="10"/>
            <a:ext cx="9144000" cy="10286990"/>
          </a:xfrm>
          <a:custGeom>
            <a:avLst/>
            <a:gdLst/>
            <a:ahLst/>
            <a:cxnLst/>
            <a:rect l="l" t="t" r="r" b="b"/>
            <a:pathLst>
              <a:path w="6096000" h="6858000">
                <a:moveTo>
                  <a:pt x="3068432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3068431" y="6858000"/>
                </a:lnTo>
                <a:lnTo>
                  <a:pt x="3064426" y="6854853"/>
                </a:lnTo>
                <a:cubicBezTo>
                  <a:pt x="2077725" y="6040555"/>
                  <a:pt x="1448804" y="4808224"/>
                  <a:pt x="1448804" y="3429000"/>
                </a:cubicBezTo>
                <a:cubicBezTo>
                  <a:pt x="1448804" y="2049777"/>
                  <a:pt x="2077725" y="817446"/>
                  <a:pt x="3064426" y="3148"/>
                </a:cubicBezTo>
                <a:close/>
                <a:moveTo>
                  <a:pt x="1056707" y="0"/>
                </a:moveTo>
                <a:lnTo>
                  <a:pt x="2472663" y="0"/>
                </a:lnTo>
                <a:lnTo>
                  <a:pt x="2400426" y="75768"/>
                </a:lnTo>
                <a:cubicBezTo>
                  <a:pt x="1595468" y="961418"/>
                  <a:pt x="1104860" y="2137915"/>
                  <a:pt x="1104860" y="3429000"/>
                </a:cubicBezTo>
                <a:cubicBezTo>
                  <a:pt x="1104860" y="4720086"/>
                  <a:pt x="1595468" y="5896583"/>
                  <a:pt x="2400426" y="6782233"/>
                </a:cubicBezTo>
                <a:lnTo>
                  <a:pt x="2472663" y="6858000"/>
                </a:lnTo>
                <a:lnTo>
                  <a:pt x="1056707" y="6858000"/>
                </a:lnTo>
                <a:lnTo>
                  <a:pt x="1040415" y="6835090"/>
                </a:lnTo>
                <a:cubicBezTo>
                  <a:pt x="383550" y="5862802"/>
                  <a:pt x="0" y="4690693"/>
                  <a:pt x="0" y="3429000"/>
                </a:cubicBezTo>
                <a:cubicBezTo>
                  <a:pt x="0" y="2167308"/>
                  <a:pt x="383550" y="995199"/>
                  <a:pt x="1040415" y="2291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Freeform: Shape 1032">
            <a:extLst>
              <a:ext uri="{FF2B5EF4-FFF2-40B4-BE49-F238E27FC236}">
                <a16:creationId xmlns:a16="http://schemas.microsoft.com/office/drawing/2014/main" id="{34CFA7DE-DC24-4883-9E7E-838305755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44000" y="0"/>
            <a:ext cx="3708996" cy="10287000"/>
          </a:xfrm>
          <a:custGeom>
            <a:avLst/>
            <a:gdLst>
              <a:gd name="connsiteX0" fmla="*/ 1056708 w 2472664"/>
              <a:gd name="connsiteY0" fmla="*/ 0 h 6858000"/>
              <a:gd name="connsiteX1" fmla="*/ 2472664 w 2472664"/>
              <a:gd name="connsiteY1" fmla="*/ 0 h 6858000"/>
              <a:gd name="connsiteX2" fmla="*/ 2400427 w 2472664"/>
              <a:gd name="connsiteY2" fmla="*/ 75768 h 6858000"/>
              <a:gd name="connsiteX3" fmla="*/ 1104861 w 2472664"/>
              <a:gd name="connsiteY3" fmla="*/ 3429000 h 6858000"/>
              <a:gd name="connsiteX4" fmla="*/ 2400427 w 2472664"/>
              <a:gd name="connsiteY4" fmla="*/ 6782233 h 6858000"/>
              <a:gd name="connsiteX5" fmla="*/ 2472664 w 2472664"/>
              <a:gd name="connsiteY5" fmla="*/ 6858000 h 6858000"/>
              <a:gd name="connsiteX6" fmla="*/ 1056708 w 2472664"/>
              <a:gd name="connsiteY6" fmla="*/ 6858000 h 6858000"/>
              <a:gd name="connsiteX7" fmla="*/ 1040416 w 2472664"/>
              <a:gd name="connsiteY7" fmla="*/ 6835090 h 6858000"/>
              <a:gd name="connsiteX8" fmla="*/ 0 w 2472664"/>
              <a:gd name="connsiteY8" fmla="*/ 3429000 h 6858000"/>
              <a:gd name="connsiteX9" fmla="*/ 1040416 w 2472664"/>
              <a:gd name="connsiteY9" fmla="*/ 2291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72664" h="6858000">
                <a:moveTo>
                  <a:pt x="1056708" y="0"/>
                </a:moveTo>
                <a:lnTo>
                  <a:pt x="2472664" y="0"/>
                </a:lnTo>
                <a:lnTo>
                  <a:pt x="2400427" y="75768"/>
                </a:lnTo>
                <a:cubicBezTo>
                  <a:pt x="1595469" y="961418"/>
                  <a:pt x="1104861" y="2137915"/>
                  <a:pt x="1104861" y="3429000"/>
                </a:cubicBezTo>
                <a:cubicBezTo>
                  <a:pt x="1104861" y="4720086"/>
                  <a:pt x="1595469" y="5896583"/>
                  <a:pt x="2400427" y="6782233"/>
                </a:cubicBezTo>
                <a:lnTo>
                  <a:pt x="2472664" y="6858000"/>
                </a:lnTo>
                <a:lnTo>
                  <a:pt x="1056708" y="6858000"/>
                </a:lnTo>
                <a:lnTo>
                  <a:pt x="1040416" y="6835090"/>
                </a:lnTo>
                <a:cubicBezTo>
                  <a:pt x="383551" y="5862802"/>
                  <a:pt x="0" y="4690693"/>
                  <a:pt x="0" y="3429000"/>
                </a:cubicBezTo>
                <a:cubicBezTo>
                  <a:pt x="0" y="2167308"/>
                  <a:pt x="383551" y="995199"/>
                  <a:pt x="1040416" y="22911"/>
                </a:cubicBezTo>
                <a:close/>
              </a:path>
            </a:pathLst>
          </a:custGeom>
          <a:solidFill>
            <a:schemeClr val="accent6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2710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70" name="Rectangle 206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2" name="Rectangle 207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2126309" y="2126307"/>
            <a:ext cx="10313727" cy="6061116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74" name="Rectangle 207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237743" y="3990710"/>
            <a:ext cx="6533391" cy="6057905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6" name="Rectangle 207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771323" y="2457128"/>
            <a:ext cx="10286358" cy="5372102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78" name="Freeform: Shape 207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1121033" y="1801968"/>
            <a:ext cx="7212453" cy="6132999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C316AE-35D5-1DF1-F230-2BBF6145F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332" y="2489275"/>
            <a:ext cx="4321242" cy="56388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6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How do I get a FAFSA Submission Summary?</a:t>
            </a:r>
            <a:br>
              <a:rPr lang="en-US" sz="6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6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6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Fill out…</a:t>
            </a:r>
          </a:p>
        </p:txBody>
      </p:sp>
      <p:pic>
        <p:nvPicPr>
          <p:cNvPr id="2056" name="Picture 8">
            <a:extLst>
              <a:ext uri="{FF2B5EF4-FFF2-40B4-BE49-F238E27FC236}">
                <a16:creationId xmlns:a16="http://schemas.microsoft.com/office/drawing/2014/main" id="{32802DBF-A02E-C4E2-DA94-D60B56FAEC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53642" y="2095138"/>
            <a:ext cx="10838622" cy="6096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31383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17" name="Rectangle 3116">
            <a:extLst>
              <a:ext uri="{FF2B5EF4-FFF2-40B4-BE49-F238E27FC236}">
                <a16:creationId xmlns:a16="http://schemas.microsoft.com/office/drawing/2014/main" id="{A4E37431-20F0-4DD6-84A9-ED2B64494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16" name="Rectangle 3115">
            <a:extLst>
              <a:ext uri="{FF2B5EF4-FFF2-40B4-BE49-F238E27FC236}">
                <a16:creationId xmlns:a16="http://schemas.microsoft.com/office/drawing/2014/main" id="{0AE98B72-66C6-4AB4-AF0D-BA830DE86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957773" y="958920"/>
            <a:ext cx="10287000" cy="836916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18" name="Rectangle 3117">
            <a:extLst>
              <a:ext uri="{FF2B5EF4-FFF2-40B4-BE49-F238E27FC236}">
                <a16:creationId xmlns:a16="http://schemas.microsoft.com/office/drawing/2014/main" id="{407EAFC6-733F-403D-BB4D-05A3A2874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589809" y="592809"/>
            <a:ext cx="9519314" cy="836412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20" name="Rectangle 3119">
            <a:extLst>
              <a:ext uri="{FF2B5EF4-FFF2-40B4-BE49-F238E27FC236}">
                <a16:creationId xmlns:a16="http://schemas.microsoft.com/office/drawing/2014/main" id="{17A36730-4CB0-4F61-AD11-A44C976583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293361" y="4228451"/>
            <a:ext cx="3752969" cy="836412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22" name="Rectangle 3121">
            <a:extLst>
              <a:ext uri="{FF2B5EF4-FFF2-40B4-BE49-F238E27FC236}">
                <a16:creationId xmlns:a16="http://schemas.microsoft.com/office/drawing/2014/main" id="{C69C79E1-F916-4929-A4F3-DE763D4BFA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7503" y="1279190"/>
            <a:ext cx="10287002" cy="7728618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24" name="Oval 3123">
            <a:extLst>
              <a:ext uri="{FF2B5EF4-FFF2-40B4-BE49-F238E27FC236}">
                <a16:creationId xmlns:a16="http://schemas.microsoft.com/office/drawing/2014/main" id="{767334AB-16BD-4EC7-8C6B-4B51716009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1228130" y="1692746"/>
            <a:ext cx="6477455" cy="6477455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9B4FA4-68FF-37A4-BFAC-8C57E7AED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63" y="1337478"/>
            <a:ext cx="6618031" cy="454608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6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Student Aid Index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6C9C5548-4DF9-62C4-4D93-1E27CF2814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69318" y="215764"/>
            <a:ext cx="7728619" cy="10004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1478DC22-2725-4440-5B1B-18F17A09B278}"/>
              </a:ext>
            </a:extLst>
          </p:cNvPr>
          <p:cNvSpPr/>
          <p:nvPr/>
        </p:nvSpPr>
        <p:spPr>
          <a:xfrm>
            <a:off x="13258800" y="22479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1280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70" name="Rectangle 206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2" name="Rectangle 207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2126309" y="2126307"/>
            <a:ext cx="10313727" cy="6061116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74" name="Rectangle 207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237743" y="3990710"/>
            <a:ext cx="6533391" cy="6057905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6" name="Rectangle 207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771323" y="2457128"/>
            <a:ext cx="10286358" cy="5372102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78" name="Freeform: Shape 207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1121033" y="1801968"/>
            <a:ext cx="7212453" cy="6132999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C316AE-35D5-1DF1-F230-2BBF6145F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332" y="2489275"/>
            <a:ext cx="4321242" cy="56388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6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How do I</a:t>
            </a:r>
            <a:r>
              <a:rPr lang="en-US" sz="6000" dirty="0">
                <a:solidFill>
                  <a:srgbClr val="FFFFFF"/>
                </a:solidFill>
              </a:rPr>
              <a:t> apply for</a:t>
            </a:r>
            <a:r>
              <a:rPr lang="en-US" sz="6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MSFAA?</a:t>
            </a:r>
            <a:br>
              <a:rPr lang="en-US" sz="6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6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6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Fill out…</a:t>
            </a:r>
          </a:p>
        </p:txBody>
      </p:sp>
      <p:pic>
        <p:nvPicPr>
          <p:cNvPr id="6" name="Picture 5" descr="Simple laptop illustration">
            <a:extLst>
              <a:ext uri="{FF2B5EF4-FFF2-40B4-BE49-F238E27FC236}">
                <a16:creationId xmlns:a16="http://schemas.microsoft.com/office/drawing/2014/main" id="{0EBFE9E4-2F94-DDEB-FDA7-35368D55DF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821" y="2796348"/>
            <a:ext cx="9914719" cy="6606423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BC24C55-4853-B188-5D26-CCE63A4D0D10}"/>
              </a:ext>
            </a:extLst>
          </p:cNvPr>
          <p:cNvSpPr txBox="1"/>
          <p:nvPr/>
        </p:nvSpPr>
        <p:spPr>
          <a:xfrm>
            <a:off x="6240436" y="1472909"/>
            <a:ext cx="1189516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0" dirty="0"/>
              <a:t>mdcaps.mhec.state.md.us</a:t>
            </a:r>
          </a:p>
        </p:txBody>
      </p:sp>
    </p:spTree>
    <p:extLst>
      <p:ext uri="{BB962C8B-B14F-4D97-AF65-F5344CB8AC3E}">
        <p14:creationId xmlns:p14="http://schemas.microsoft.com/office/powerpoint/2010/main" val="40396009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70" name="Rectangle 206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2" name="Rectangle 207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2126309" y="2126307"/>
            <a:ext cx="10313727" cy="6061116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74" name="Rectangle 207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237743" y="3990710"/>
            <a:ext cx="6533391" cy="6057905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6" name="Rectangle 207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771323" y="2457128"/>
            <a:ext cx="10286358" cy="5372102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78" name="Freeform: Shape 207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1121033" y="1801968"/>
            <a:ext cx="7212453" cy="6132999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C316AE-35D5-1DF1-F230-2BBF6145F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597" y="3673463"/>
            <a:ext cx="4321242" cy="440682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7200" kern="1200" dirty="0">
                <a:solidFill>
                  <a:srgbClr val="FFFFFF"/>
                </a:solidFill>
                <a:latin typeface="Montserrat Classic" panose="020B0604020202020204" charset="0"/>
              </a:rPr>
              <a:t>Help with FAFSA or MSFAA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56C3AC-8F8E-CECA-F3AD-937FD73D42D2}"/>
              </a:ext>
            </a:extLst>
          </p:cNvPr>
          <p:cNvSpPr txBox="1"/>
          <p:nvPr/>
        </p:nvSpPr>
        <p:spPr>
          <a:xfrm>
            <a:off x="6729617" y="771049"/>
            <a:ext cx="10559637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Montserrat Classic" panose="020B0604020202020204" charset="0"/>
              </a:rPr>
              <a:t>FAFSA Finish Workshops</a:t>
            </a:r>
          </a:p>
          <a:p>
            <a:endParaRPr lang="en-US" sz="6600" dirty="0">
              <a:latin typeface="Montserrat Classic" panose="020B0604020202020204" charset="0"/>
            </a:endParaRPr>
          </a:p>
          <a:p>
            <a:r>
              <a:rPr lang="en-US" sz="5400" dirty="0">
                <a:latin typeface="Montserrat Classic" panose="020B0604020202020204" charset="0"/>
              </a:rPr>
              <a:t>Register here:</a:t>
            </a:r>
          </a:p>
          <a:p>
            <a:r>
              <a:rPr lang="en-US" sz="3600" dirty="0">
                <a:latin typeface="Montserrat Classic" panose="020B0604020202020204" charset="0"/>
                <a:hlinkClick r:id="rId3"/>
              </a:rPr>
              <a:t>https://secure.acceptiva.com/?cst=YLYZch</a:t>
            </a:r>
            <a:endParaRPr lang="en-US" sz="3600" dirty="0">
              <a:latin typeface="Montserrat Classic" panose="020B0604020202020204" charset="0"/>
            </a:endParaRPr>
          </a:p>
          <a:p>
            <a:endParaRPr lang="en-US" sz="3600" dirty="0">
              <a:latin typeface="Montserrat Classic" panose="020B0604020202020204" charset="0"/>
            </a:endParaRPr>
          </a:p>
          <a:p>
            <a:r>
              <a:rPr lang="en-US" sz="4400" dirty="0">
                <a:latin typeface="Montserrat Classic" panose="020B0604020202020204" charset="0"/>
              </a:rPr>
              <a:t>Multiple workshops available.  Register for the event that works for you and your family.</a:t>
            </a:r>
          </a:p>
        </p:txBody>
      </p:sp>
    </p:spTree>
    <p:extLst>
      <p:ext uri="{BB962C8B-B14F-4D97-AF65-F5344CB8AC3E}">
        <p14:creationId xmlns:p14="http://schemas.microsoft.com/office/powerpoint/2010/main" val="11317439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B66D7F65-E9B6-4775-8355-D095CC73C1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"/>
            <a:ext cx="18288000" cy="10286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D19147-6A61-531F-0CF3-208D4F846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4595" y="686921"/>
            <a:ext cx="4743451" cy="1369356"/>
          </a:xfrm>
        </p:spPr>
        <p:txBody>
          <a:bodyPr anchor="b">
            <a:normAutofit/>
          </a:bodyPr>
          <a:lstStyle/>
          <a:p>
            <a:r>
              <a:rPr lang="en-US" sz="6000" dirty="0">
                <a:latin typeface="Montserrat Classic" panose="020B0604020202020204" charset="0"/>
              </a:rPr>
              <a:t>KEY 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7AA15F-CB50-DA32-4FD7-A8BA122C5E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4595" y="2075052"/>
            <a:ext cx="10258805" cy="7335648"/>
          </a:xfrm>
        </p:spPr>
        <p:txBody>
          <a:bodyPr>
            <a:normAutofit lnSpcReduction="10000"/>
          </a:bodyPr>
          <a:lstStyle/>
          <a:p>
            <a:pPr marL="457200" indent="-457200">
              <a:spcBef>
                <a:spcPct val="0"/>
              </a:spcBef>
              <a:buBlip>
                <a:blip r:embed="rId2"/>
              </a:buBlip>
            </a:pPr>
            <a:r>
              <a:rPr lang="en-US" sz="5400" spc="-90" dirty="0">
                <a:latin typeface="Montserrat Classic" panose="020B0604020202020204" charset="0"/>
              </a:rPr>
              <a:t>Apply February 15 to April 15, 2024</a:t>
            </a:r>
          </a:p>
          <a:p>
            <a:pPr>
              <a:spcBef>
                <a:spcPct val="0"/>
              </a:spcBef>
            </a:pPr>
            <a:endParaRPr lang="en-US" sz="5400" spc="-90" dirty="0">
              <a:latin typeface="Montserrat Classic" panose="020B0604020202020204" charset="0"/>
            </a:endParaRPr>
          </a:p>
          <a:p>
            <a:pPr marL="457200" indent="-457200">
              <a:spcBef>
                <a:spcPct val="0"/>
              </a:spcBef>
              <a:buBlip>
                <a:blip r:embed="rId2"/>
              </a:buBlip>
            </a:pPr>
            <a:r>
              <a:rPr lang="en-US" sz="5400" spc="-90" dirty="0">
                <a:latin typeface="Montserrat Classic" panose="020B0604020202020204" charset="0"/>
              </a:rPr>
              <a:t>Scholarship announcements will start at the beginning of May and will be sent via email</a:t>
            </a:r>
          </a:p>
          <a:p>
            <a:pPr marL="1485900" lvl="2" indent="-685800">
              <a:spcBef>
                <a:spcPct val="0"/>
              </a:spcBef>
            </a:pPr>
            <a:r>
              <a:rPr lang="en-US" sz="4600" spc="-90" dirty="0">
                <a:latin typeface="Montserrat Classic" panose="020B0604020202020204" charset="0"/>
              </a:rPr>
              <a:t>Emails will be sent from an </a:t>
            </a:r>
            <a:r>
              <a:rPr lang="en-US" sz="4600" b="1" spc="-90" dirty="0">
                <a:solidFill>
                  <a:schemeClr val="accent1"/>
                </a:solidFill>
                <a:latin typeface="Montserrat Classic" panose="020B0604020202020204" charset="0"/>
              </a:rPr>
              <a:t>@ngwebsolutions.com </a:t>
            </a:r>
            <a:r>
              <a:rPr lang="en-US" sz="4600" spc="-90" dirty="0">
                <a:latin typeface="Montserrat Classic" panose="020B0604020202020204" charset="0"/>
              </a:rPr>
              <a:t>address</a:t>
            </a:r>
          </a:p>
        </p:txBody>
      </p:sp>
      <p:pic>
        <p:nvPicPr>
          <p:cNvPr id="5" name="Picture 4" descr="High angle view of a rolled paper, brown notebook, and black notepad on a wooden table">
            <a:extLst>
              <a:ext uri="{FF2B5EF4-FFF2-40B4-BE49-F238E27FC236}">
                <a16:creationId xmlns:a16="http://schemas.microsoft.com/office/drawing/2014/main" id="{B452F927-C19D-8629-0DD3-0A97816730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10" r="54895" b="1"/>
          <a:stretch/>
        </p:blipFill>
        <p:spPr>
          <a:xfrm>
            <a:off x="12172950" y="-18772"/>
            <a:ext cx="6115050" cy="9627946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61707E60-CEC9-4661-AA82-69242EB4BD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9609174"/>
            <a:ext cx="18287997" cy="692661"/>
          </a:xfrm>
          <a:prstGeom prst="rect">
            <a:avLst/>
          </a:prstGeom>
          <a:gradFill>
            <a:gsLst>
              <a:gs pos="0">
                <a:srgbClr val="000000"/>
              </a:gs>
              <a:gs pos="70000">
                <a:schemeClr val="accent1">
                  <a:lumMod val="7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F035CD8-AE30-4146-96F2-036B0CE5E4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2172950" y="9609172"/>
            <a:ext cx="6115047" cy="696599"/>
          </a:xfrm>
          <a:prstGeom prst="rect">
            <a:avLst/>
          </a:prstGeom>
          <a:gradFill>
            <a:gsLst>
              <a:gs pos="19000">
                <a:srgbClr val="000000">
                  <a:alpha val="46000"/>
                </a:srgbClr>
              </a:gs>
              <a:gs pos="99000">
                <a:schemeClr val="accent1"/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7040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0">
            <a:extLst>
              <a:ext uri="{FF2B5EF4-FFF2-40B4-BE49-F238E27FC236}">
                <a16:creationId xmlns:a16="http://schemas.microsoft.com/office/drawing/2014/main" id="{C66B4FDB-B7CE-DCF1-31F6-8DE51080046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9505950"/>
            <a:ext cx="18287996" cy="781050"/>
          </a:xfrm>
          <a:custGeom>
            <a:avLst/>
            <a:gdLst/>
            <a:ahLst/>
            <a:cxnLst/>
            <a:rect l="l" t="t" r="r" b="b"/>
            <a:pathLst>
              <a:path w="4816592" h="205709">
                <a:moveTo>
                  <a:pt x="0" y="0"/>
                </a:moveTo>
                <a:lnTo>
                  <a:pt x="4816592" y="0"/>
                </a:lnTo>
                <a:lnTo>
                  <a:pt x="4816592" y="205709"/>
                </a:lnTo>
                <a:lnTo>
                  <a:pt x="0" y="205709"/>
                </a:lnTo>
                <a:close/>
              </a:path>
            </a:pathLst>
          </a:custGeom>
          <a:solidFill>
            <a:srgbClr val="008368"/>
          </a:solidFill>
        </p:spPr>
        <p:txBody>
          <a:bodyPr/>
          <a:lstStyle/>
          <a:p>
            <a:endParaRPr lang="en-US"/>
          </a:p>
        </p:txBody>
      </p:sp>
      <p:pic>
        <p:nvPicPr>
          <p:cNvPr id="13" name="Picture 1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68569DA-6EAC-619E-DF49-C4D2F80C845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6485" y="7870344"/>
            <a:ext cx="2066414" cy="2066414"/>
          </a:xfrm>
          <a:prstGeom prst="rect">
            <a:avLst/>
          </a:prstGeom>
        </p:spPr>
      </p:pic>
      <p:pic>
        <p:nvPicPr>
          <p:cNvPr id="2" name="Picture 6">
            <a:extLst>
              <a:ext uri="{FF2B5EF4-FFF2-40B4-BE49-F238E27FC236}">
                <a16:creationId xmlns:a16="http://schemas.microsoft.com/office/drawing/2014/main" id="{91E14527-0720-6BF6-4CF4-38431F3062F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5400000">
            <a:off x="-1826926" y="1826926"/>
            <a:ext cx="9368853" cy="5715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1F106EA-CA02-D01F-7520-CF1F3D136792}"/>
              </a:ext>
            </a:extLst>
          </p:cNvPr>
          <p:cNvSpPr txBox="1"/>
          <p:nvPr/>
        </p:nvSpPr>
        <p:spPr>
          <a:xfrm>
            <a:off x="3048000" y="3407153"/>
            <a:ext cx="13411200" cy="30469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chemeClr val="accent2"/>
                </a:solidFill>
                <a:latin typeface="Montserrat Classic" panose="020B0604020202020204" charset="0"/>
              </a:rPr>
              <a:t>Career Education Scholarship Details</a:t>
            </a:r>
          </a:p>
        </p:txBody>
      </p:sp>
    </p:spTree>
    <p:extLst>
      <p:ext uri="{BB962C8B-B14F-4D97-AF65-F5344CB8AC3E}">
        <p14:creationId xmlns:p14="http://schemas.microsoft.com/office/powerpoint/2010/main" val="10120158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18">
            <a:extLst>
              <a:ext uri="{FF2B5EF4-FFF2-40B4-BE49-F238E27FC236}">
                <a16:creationId xmlns:a16="http://schemas.microsoft.com/office/drawing/2014/main" id="{D7A453D2-15D8-4403-815F-291FA1634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" y="0"/>
            <a:ext cx="18283428" cy="10287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20">
            <a:extLst>
              <a:ext uri="{FF2B5EF4-FFF2-40B4-BE49-F238E27FC236}">
                <a16:creationId xmlns:a16="http://schemas.microsoft.com/office/drawing/2014/main" id="{8161EA6B-09CA-445B-AB0D-8DF76FA92D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3428" cy="10287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EA1DAFF-CECA-492F-BFA1-22C64956B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3113131"/>
            <a:ext cx="18073095" cy="6139960"/>
            <a:chOff x="1" y="2075420"/>
            <a:chExt cx="12048729" cy="4093306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5D3D3744-142C-4653-90AB-546FE6B849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0BC69CAC-820B-41BA-BFCA-79B455768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3D205E7A-88AB-4C4B-B8D1-5A76AA878B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0D4286E9-8501-4EBF-874C-74897B4B6F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45586ADC-910E-45C9-BAB4-CB0EFBEE5B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DAB594C5-5BB0-49AE-8AAC-AE40A6F8A3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B8114C98-A349-4111-A123-E8EAB86ABE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5657219" y="1563908"/>
            <a:ext cx="4194692" cy="106687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70FB431-AE18-414D-92F4-1D12D1991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889308" y="-1280992"/>
            <a:ext cx="822960" cy="549007"/>
            <a:chOff x="7029447" y="3514725"/>
            <a:chExt cx="1285875" cy="549007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24467063-D74E-4D42-8790-B9F6D69584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A1D19BAC-1681-47BC-AAF5-92FAFFF6F4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94347C2B-E846-452C-97AA-7E254FC1C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10EA2B35-7959-4C2A-84AA-FF5D94FED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7D125321-C7AA-9937-CBC6-F224E7BBD3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7276" r="1" b="13938"/>
          <a:stretch/>
        </p:blipFill>
        <p:spPr>
          <a:xfrm>
            <a:off x="911177" y="1955123"/>
            <a:ext cx="5458353" cy="1764823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AF19A774-30A5-488B-9BAF-629C644029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787488" y="907599"/>
            <a:ext cx="304800" cy="644652"/>
            <a:chOff x="215328" y="-46937"/>
            <a:chExt cx="304800" cy="2773841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291EBF88-5B98-4258-A542-14C3AF2E52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8FBC2D58-9E3C-490D-BD7A-61EF07EA79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B6CF1BB4-1C1D-4EDE-BA26-0243FCF83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00C83729-E02F-4512-AFE7-F4792228BD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E2D3D3F2-ABBB-4453-B1C5-1BEBF7E4D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9211177"/>
            <a:ext cx="9143995" cy="1066878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8214E4A5-A0D2-42C4-8D14-D2A7E495F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2819134" y="9048092"/>
            <a:ext cx="1928813" cy="549007"/>
            <a:chOff x="7029447" y="3514725"/>
            <a:chExt cx="1285875" cy="549007"/>
          </a:xfrm>
        </p:grpSpPr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7494D7A0-6B21-41E8-A7D3-0033BBB791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1E141D7D-32B0-448E-A666-EA8703AFCF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8D87E268-6345-420F-8B97-B37ED04100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35E1622E-7FA6-4760-A2BF-A8105EBF7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4561C4ED-37AC-719F-6557-1AB04942CD39}"/>
              </a:ext>
            </a:extLst>
          </p:cNvPr>
          <p:cNvSpPr txBox="1"/>
          <p:nvPr/>
        </p:nvSpPr>
        <p:spPr>
          <a:xfrm>
            <a:off x="1058519" y="4965925"/>
            <a:ext cx="6021341" cy="2311175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200" b="1" dirty="0">
                <a:solidFill>
                  <a:schemeClr val="bg1"/>
                </a:solidFill>
                <a:latin typeface="Montserrat Classic" panose="020B0604020202020204" charset="0"/>
                <a:ea typeface="+mj-ea"/>
                <a:cs typeface="+mj-cs"/>
              </a:rPr>
              <a:t>Career Education Scholarships</a:t>
            </a:r>
          </a:p>
        </p:txBody>
      </p:sp>
      <p:graphicFrame>
        <p:nvGraphicFramePr>
          <p:cNvPr id="14" name="TextBox 11">
            <a:extLst>
              <a:ext uri="{FF2B5EF4-FFF2-40B4-BE49-F238E27FC236}">
                <a16:creationId xmlns:a16="http://schemas.microsoft.com/office/drawing/2014/main" id="{57186792-0032-0F55-3A6E-155C46570C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46304198"/>
              </p:ext>
            </p:extLst>
          </p:nvPr>
        </p:nvGraphicFramePr>
        <p:xfrm>
          <a:off x="6692977" y="549007"/>
          <a:ext cx="11238477" cy="91588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130658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een sign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DB52BE44-D71A-E6D3-0F5A-0FC1721C64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200" y="1533856"/>
            <a:ext cx="16394682" cy="3647817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72257994-BD97-4691-8B89-198A6D2BAB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77763"/>
            <a:ext cx="18288000" cy="2909237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1524000" y="6134101"/>
            <a:ext cx="15544800" cy="2619044"/>
          </a:xfrm>
          <a:prstGeom prst="rect">
            <a:avLst/>
          </a:prstGeom>
          <a:solidFill>
            <a:srgbClr val="FFFFFF"/>
          </a:solidFill>
          <a:ln w="38100">
            <a:solidFill>
              <a:srgbClr val="404040"/>
            </a:solidFill>
            <a:miter lim="800000"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8000" b="1" kern="1200" spc="-99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2023-2024 Scholarship Programs: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8000" b="1" spc="-99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General and Career Education</a:t>
            </a:r>
            <a:endParaRPr lang="en-US" sz="8000" b="1" kern="1200" spc="-99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0450C687-86B5-4248-BEBB-0B59B79770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3428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CD1EA40-7116-4FCB-9369-70F29FAA91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9009994" cy="48509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2F94126-E99B-E81B-9F11-B4AAE4C52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2848" y="1082707"/>
            <a:ext cx="6397332" cy="152091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6000" kern="1200" dirty="0">
                <a:solidFill>
                  <a:schemeClr val="accent1"/>
                </a:solidFill>
                <a:latin typeface="Montserrat Classic" panose="020B0604020202020204" charset="0"/>
              </a:rPr>
              <a:t>APPLICATION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910457" cy="485097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9B4CF53-BC95-46A2-B37D-D05450472B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83100" y="109728"/>
            <a:ext cx="1768452" cy="349443"/>
            <a:chOff x="7763256" y="73152"/>
            <a:chExt cx="1178966" cy="232963"/>
          </a:xfrm>
        </p:grpSpPr>
        <p:sp>
          <p:nvSpPr>
            <p:cNvPr id="26" name="Rectangle 64">
              <a:extLst>
                <a:ext uri="{FF2B5EF4-FFF2-40B4-BE49-F238E27FC236}">
                  <a16:creationId xmlns:a16="http://schemas.microsoft.com/office/drawing/2014/main" id="{82FB6946-B6BC-49D3-BB97-5BB97BCDA6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6">
              <a:extLst>
                <a:ext uri="{FF2B5EF4-FFF2-40B4-BE49-F238E27FC236}">
                  <a16:creationId xmlns:a16="http://schemas.microsoft.com/office/drawing/2014/main" id="{D7D05801-3139-44B5-9BA4-80BF38143E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4">
              <a:extLst>
                <a:ext uri="{FF2B5EF4-FFF2-40B4-BE49-F238E27FC236}">
                  <a16:creationId xmlns:a16="http://schemas.microsoft.com/office/drawing/2014/main" id="{C1285406-A9A8-420E-B8E4-793B60049A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6">
              <a:extLst>
                <a:ext uri="{FF2B5EF4-FFF2-40B4-BE49-F238E27FC236}">
                  <a16:creationId xmlns:a16="http://schemas.microsoft.com/office/drawing/2014/main" id="{8B3D20EE-1C4E-4D4C-BCA6-8EDFF7C504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4">
              <a:extLst>
                <a:ext uri="{FF2B5EF4-FFF2-40B4-BE49-F238E27FC236}">
                  <a16:creationId xmlns:a16="http://schemas.microsoft.com/office/drawing/2014/main" id="{C1515A89-664B-462C-9F5A-1E58EC54BF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6">
              <a:extLst>
                <a:ext uri="{FF2B5EF4-FFF2-40B4-BE49-F238E27FC236}">
                  <a16:creationId xmlns:a16="http://schemas.microsoft.com/office/drawing/2014/main" id="{A3161A7D-FA76-4326-BAB9-6E0233A01A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AA24BE7B-1AAC-463B-9FEF-7590317F45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56AB4F15-4844-457A-AF46-3D1D1AE340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4">
              <a:extLst>
                <a:ext uri="{FF2B5EF4-FFF2-40B4-BE49-F238E27FC236}">
                  <a16:creationId xmlns:a16="http://schemas.microsoft.com/office/drawing/2014/main" id="{2260C4BD-CAAF-4776-AD3C-8449E47500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6">
              <a:extLst>
                <a:ext uri="{FF2B5EF4-FFF2-40B4-BE49-F238E27FC236}">
                  <a16:creationId xmlns:a16="http://schemas.microsoft.com/office/drawing/2014/main" id="{BFEFE041-1ED6-448D-AB61-539755AB96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4">
              <a:extLst>
                <a:ext uri="{FF2B5EF4-FFF2-40B4-BE49-F238E27FC236}">
                  <a16:creationId xmlns:a16="http://schemas.microsoft.com/office/drawing/2014/main" id="{91B5294C-A473-487E-B001-D0B9E60EA6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6">
              <a:extLst>
                <a:ext uri="{FF2B5EF4-FFF2-40B4-BE49-F238E27FC236}">
                  <a16:creationId xmlns:a16="http://schemas.microsoft.com/office/drawing/2014/main" id="{1CB2FBA8-54F5-4AAC-A317-EE8CD705E5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4">
              <a:extLst>
                <a:ext uri="{FF2B5EF4-FFF2-40B4-BE49-F238E27FC236}">
                  <a16:creationId xmlns:a16="http://schemas.microsoft.com/office/drawing/2014/main" id="{260C043C-3DD1-45AE-8C57-3B00D0583E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66">
              <a:extLst>
                <a:ext uri="{FF2B5EF4-FFF2-40B4-BE49-F238E27FC236}">
                  <a16:creationId xmlns:a16="http://schemas.microsoft.com/office/drawing/2014/main" id="{2AF05C5C-202A-4D8F-BE6C-10BBC01B04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64">
              <a:extLst>
                <a:ext uri="{FF2B5EF4-FFF2-40B4-BE49-F238E27FC236}">
                  <a16:creationId xmlns:a16="http://schemas.microsoft.com/office/drawing/2014/main" id="{D5F0CE7E-3C13-48B7-B758-56D1ECF993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6">
              <a:extLst>
                <a:ext uri="{FF2B5EF4-FFF2-40B4-BE49-F238E27FC236}">
                  <a16:creationId xmlns:a16="http://schemas.microsoft.com/office/drawing/2014/main" id="{62231363-AC94-4C4D-A832-B5F6C25F02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109068F2-E473-4D37-8B86-E277B12CE2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69243EA3-CC31-43A5-B7BA-8077D99453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64">
              <a:extLst>
                <a:ext uri="{FF2B5EF4-FFF2-40B4-BE49-F238E27FC236}">
                  <a16:creationId xmlns:a16="http://schemas.microsoft.com/office/drawing/2014/main" id="{81597D69-9411-4FE0-9741-385ED1D45C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66">
              <a:extLst>
                <a:ext uri="{FF2B5EF4-FFF2-40B4-BE49-F238E27FC236}">
                  <a16:creationId xmlns:a16="http://schemas.microsoft.com/office/drawing/2014/main" id="{AEC6CFC5-C230-4B82-B3DA-852FC60C2E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7" name="Rectangle 46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850976"/>
            <a:ext cx="910457" cy="543602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C5CF329-FBDA-9F0E-CD31-3D8D68D546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749972" y="5143500"/>
            <a:ext cx="6688522" cy="4706007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57150">
              <a:lnSpc>
                <a:spcPct val="90000"/>
              </a:lnSpc>
            </a:pPr>
            <a:r>
              <a:rPr lang="en-US" sz="6000" dirty="0">
                <a:latin typeface="Montserrat Classic" panose="020B0604020202020204" charset="0"/>
              </a:rPr>
              <a:t>Please select the correct scholarship application to complete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3660B34-B2E9-16FA-F729-82DACA287CE1}"/>
              </a:ext>
            </a:extLst>
          </p:cNvPr>
          <p:cNvSpPr txBox="1">
            <a:spLocks/>
          </p:cNvSpPr>
          <p:nvPr/>
        </p:nvSpPr>
        <p:spPr>
          <a:xfrm>
            <a:off x="7162800" y="198568"/>
            <a:ext cx="10880544" cy="10029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u="sng" dirty="0">
                <a:solidFill>
                  <a:schemeClr val="tx2"/>
                </a:solidFill>
                <a:latin typeface="Montserrat Classic" panose="020B0604020202020204" charset="0"/>
              </a:rPr>
              <a:t>ScholarshipsFrederickCounty.com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4191B15-526A-83A8-6590-5BC4287C64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6759" y="1811990"/>
            <a:ext cx="9009994" cy="7071242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B0097F25-363E-0F94-7BB7-353AD57590F1}"/>
              </a:ext>
            </a:extLst>
          </p:cNvPr>
          <p:cNvSpPr/>
          <p:nvPr/>
        </p:nvSpPr>
        <p:spPr>
          <a:xfrm>
            <a:off x="8800779" y="3848100"/>
            <a:ext cx="6210621" cy="1002876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0683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D88FD3-E7D3-F90D-928D-EE13E9646C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00616"/>
            <a:ext cx="18288000" cy="78638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043EB3F-030D-01CD-539C-DF425FFE5147}"/>
              </a:ext>
            </a:extLst>
          </p:cNvPr>
          <p:cNvSpPr txBox="1"/>
          <p:nvPr/>
        </p:nvSpPr>
        <p:spPr>
          <a:xfrm>
            <a:off x="1828800" y="1104900"/>
            <a:ext cx="1211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accent1"/>
                </a:solidFill>
                <a:latin typeface="Montserrat Classic" panose="020B0604020202020204" charset="0"/>
              </a:rPr>
              <a:t>Stay Connected – We’re Social!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B39B30-B035-E4E0-61C7-8C0E248F68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1420" y="3113761"/>
            <a:ext cx="1146147" cy="9266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4CC2395-0173-0D0D-51AB-29F7B654A2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9971" y="4971444"/>
            <a:ext cx="1188823" cy="12071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92234E-A6AE-4F98-637C-C8206B670E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1420" y="7085950"/>
            <a:ext cx="1005927" cy="10059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1C12DFC-FF63-18D9-AE74-685349FAEE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89721" y="2840796"/>
            <a:ext cx="6400800" cy="14726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95A3C24-691F-9214-79AE-E19CA361E2B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0" y="4838700"/>
            <a:ext cx="10165974" cy="147260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582CF36-A5DF-69F9-997C-3B0B68754C2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2000" y="6836604"/>
            <a:ext cx="12148966" cy="1472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484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427D15F9-FBA9-45B6-A1EE-7E26109074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3428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49D845D-9A57-49AC-9523-BB0D6DA6FE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4566" y="953573"/>
            <a:ext cx="16713313" cy="3723205"/>
            <a:chOff x="409710" y="635715"/>
            <a:chExt cx="11142208" cy="2482136"/>
          </a:xfrm>
        </p:grpSpPr>
        <p:sp>
          <p:nvSpPr>
            <p:cNvPr id="26" name="Freeform 44">
              <a:extLst>
                <a:ext uri="{FF2B5EF4-FFF2-40B4-BE49-F238E27FC236}">
                  <a16:creationId xmlns:a16="http://schemas.microsoft.com/office/drawing/2014/main" id="{3348EFE1-9D21-4DC0-8EC9-C88767061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45">
              <a:extLst>
                <a:ext uri="{FF2B5EF4-FFF2-40B4-BE49-F238E27FC236}">
                  <a16:creationId xmlns:a16="http://schemas.microsoft.com/office/drawing/2014/main" id="{D9CD0CF4-76F6-470E-A8EF-DD74FC196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46">
              <a:extLst>
                <a:ext uri="{FF2B5EF4-FFF2-40B4-BE49-F238E27FC236}">
                  <a16:creationId xmlns:a16="http://schemas.microsoft.com/office/drawing/2014/main" id="{71645EB6-7E0C-491E-9A5B-C25E80A64A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47">
              <a:extLst>
                <a:ext uri="{FF2B5EF4-FFF2-40B4-BE49-F238E27FC236}">
                  <a16:creationId xmlns:a16="http://schemas.microsoft.com/office/drawing/2014/main" id="{D20E5CAC-62A4-48E1-9F9F-1F81766831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53A11D2-F06B-447E-96A7-27A21A8FA6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34EF394F-94F5-FD74-67BF-88EA8490B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0920" y="1139707"/>
            <a:ext cx="15459780" cy="1988345"/>
          </a:xfrm>
        </p:spPr>
        <p:txBody>
          <a:bodyPr>
            <a:normAutofit/>
          </a:bodyPr>
          <a:lstStyle/>
          <a:p>
            <a:r>
              <a:rPr lang="en-US" sz="9600" b="1" dirty="0">
                <a:solidFill>
                  <a:srgbClr val="FFFFFF"/>
                </a:solidFill>
                <a:latin typeface="Montserrat Classic" panose="020B0604020202020204" charset="0"/>
              </a:rPr>
              <a:t>Questions?</a:t>
            </a:r>
          </a:p>
        </p:txBody>
      </p:sp>
      <p:pic>
        <p:nvPicPr>
          <p:cNvPr id="20" name="Graphic 19" descr="Envelope">
            <a:extLst>
              <a:ext uri="{FF2B5EF4-FFF2-40B4-BE49-F238E27FC236}">
                <a16:creationId xmlns:a16="http://schemas.microsoft.com/office/drawing/2014/main" id="{90F8B152-A0CB-7CD0-1896-033EAD3612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78984" y="4676778"/>
            <a:ext cx="3349047" cy="3349047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249BEB-F7AD-F4B7-5B75-F16B4B685C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0200" y="3741675"/>
            <a:ext cx="12573000" cy="5344738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endParaRPr lang="en-US" sz="2400" dirty="0">
              <a:latin typeface="Montserrat Classic" panose="020B060402020202020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4000" dirty="0">
                <a:latin typeface="Montserrat Classic" panose="020B0604020202020204" charset="0"/>
              </a:rPr>
              <a:t>Diana Fulchiron, Director of Community Impact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4000" dirty="0">
                <a:latin typeface="Montserrat Classic" panose="020B0604020202020204" charset="0"/>
              </a:rPr>
              <a:t>d.fulchiron@FrederickCountyGives.org</a:t>
            </a:r>
          </a:p>
          <a:p>
            <a:pPr marL="0" indent="0">
              <a:lnSpc>
                <a:spcPct val="90000"/>
              </a:lnSpc>
              <a:buNone/>
            </a:pPr>
            <a:endParaRPr lang="en-US" sz="2400" dirty="0">
              <a:latin typeface="Montserrat Classic" panose="020B060402020202020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4000" b="1" dirty="0">
                <a:solidFill>
                  <a:srgbClr val="FF0000"/>
                </a:solidFill>
                <a:latin typeface="Montserrat Classic" panose="020B0604020202020204" charset="0"/>
              </a:rPr>
              <a:t>Sonia Tineo, Communication Impact Assoc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4000" b="1" dirty="0">
                <a:solidFill>
                  <a:srgbClr val="FF0000"/>
                </a:solidFill>
                <a:latin typeface="Montserrat Classic" panose="020B0604020202020204" charset="0"/>
              </a:rPr>
              <a:t>s.tineo@FrederickCountyGives.org</a:t>
            </a:r>
          </a:p>
          <a:p>
            <a:pPr marL="0" indent="0">
              <a:lnSpc>
                <a:spcPct val="90000"/>
              </a:lnSpc>
              <a:buNone/>
            </a:pPr>
            <a:endParaRPr lang="en-US" sz="2400" dirty="0">
              <a:latin typeface="Montserrat Classic" panose="020B060402020202020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4000" kern="100" dirty="0">
                <a:effectLst/>
                <a:latin typeface="Montserrat Classic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Shanté Frazier, Community Impact Manager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4000" dirty="0">
                <a:latin typeface="Montserrat Classic" panose="020B0604020202020204" charset="0"/>
              </a:rPr>
              <a:t>s.frazier@FrederickCountyGives.org</a:t>
            </a:r>
          </a:p>
          <a:p>
            <a:pPr marL="0" indent="0">
              <a:lnSpc>
                <a:spcPct val="90000"/>
              </a:lnSpc>
              <a:buNone/>
            </a:pP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2891895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Triangle 31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2865080" y="5003800"/>
            <a:ext cx="4937760" cy="48006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37E9D4B-7BFA-4D10-B666-547BAC4994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661" y="934912"/>
            <a:ext cx="16357579" cy="8411823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F2BB2D1-A5D5-E66A-527E-6EBB16144C93}"/>
              </a:ext>
            </a:extLst>
          </p:cNvPr>
          <p:cNvGrpSpPr/>
          <p:nvPr/>
        </p:nvGrpSpPr>
        <p:grpSpPr>
          <a:xfrm>
            <a:off x="2479115" y="1377819"/>
            <a:ext cx="9548322" cy="7469000"/>
            <a:chOff x="3327397" y="191061"/>
            <a:chExt cx="11785605" cy="9219075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F2D8A71D-D968-B1A6-6573-EB225C3D1D61}"/>
                </a:ext>
              </a:extLst>
            </p:cNvPr>
            <p:cNvSpPr/>
            <p:nvPr/>
          </p:nvSpPr>
          <p:spPr>
            <a:xfrm rot="21600000">
              <a:off x="4268980" y="191061"/>
              <a:ext cx="10844022" cy="1883166"/>
            </a:xfrm>
            <a:custGeom>
              <a:avLst/>
              <a:gdLst>
                <a:gd name="connsiteX0" fmla="*/ 0 w 10844022"/>
                <a:gd name="connsiteY0" fmla="*/ 0 h 1883164"/>
                <a:gd name="connsiteX1" fmla="*/ 9902440 w 10844022"/>
                <a:gd name="connsiteY1" fmla="*/ 0 h 1883164"/>
                <a:gd name="connsiteX2" fmla="*/ 10844022 w 10844022"/>
                <a:gd name="connsiteY2" fmla="*/ 941582 h 1883164"/>
                <a:gd name="connsiteX3" fmla="*/ 9902440 w 10844022"/>
                <a:gd name="connsiteY3" fmla="*/ 1883164 h 1883164"/>
                <a:gd name="connsiteX4" fmla="*/ 0 w 10844022"/>
                <a:gd name="connsiteY4" fmla="*/ 1883164 h 1883164"/>
                <a:gd name="connsiteX5" fmla="*/ 0 w 10844022"/>
                <a:gd name="connsiteY5" fmla="*/ 0 h 1883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844022" h="1883164">
                  <a:moveTo>
                    <a:pt x="10844022" y="1883163"/>
                  </a:moveTo>
                  <a:lnTo>
                    <a:pt x="941582" y="1883163"/>
                  </a:lnTo>
                  <a:lnTo>
                    <a:pt x="0" y="941582"/>
                  </a:lnTo>
                  <a:lnTo>
                    <a:pt x="941582" y="1"/>
                  </a:lnTo>
                  <a:lnTo>
                    <a:pt x="10844022" y="1"/>
                  </a:lnTo>
                  <a:lnTo>
                    <a:pt x="10844022" y="188316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01214" tIns="201931" rIns="376936" bIns="201930" numCol="1" spcCol="1270" anchor="ctr" anchorCtr="0">
              <a:normAutofit/>
            </a:bodyPr>
            <a:lstStyle/>
            <a:p>
              <a:pPr algn="ctr" defTabSz="2355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kern="1200">
                  <a:solidFill>
                    <a:schemeClr val="lt1"/>
                  </a:solidFill>
                  <a:latin typeface="Montserrat Classic" panose="020B0604020202020204" charset="0"/>
                  <a:ea typeface="+mn-ea"/>
                  <a:cs typeface="+mn-cs"/>
                </a:rPr>
                <a:t>411 students received scholarships</a:t>
              </a:r>
              <a:endParaRPr lang="en-US" sz="4000" kern="1200">
                <a:latin typeface="Montserrat Classic" panose="020B0604020202020204" charset="0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2BA74EE-EDD5-8E5E-DA59-1E0D42C21EEC}"/>
                </a:ext>
              </a:extLst>
            </p:cNvPr>
            <p:cNvSpPr/>
            <p:nvPr/>
          </p:nvSpPr>
          <p:spPr>
            <a:xfrm>
              <a:off x="3327397" y="191062"/>
              <a:ext cx="1883164" cy="1883164"/>
            </a:xfrm>
            <a:prstGeom prst="ellipse">
              <a:avLst/>
            </a:prstGeom>
            <a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5183C0AA-EEC2-1286-FEFA-2C9191AEFC6E}"/>
                </a:ext>
              </a:extLst>
            </p:cNvPr>
            <p:cNvSpPr/>
            <p:nvPr/>
          </p:nvSpPr>
          <p:spPr>
            <a:xfrm rot="21600000">
              <a:off x="4268980" y="2636364"/>
              <a:ext cx="10844022" cy="1883165"/>
            </a:xfrm>
            <a:custGeom>
              <a:avLst/>
              <a:gdLst>
                <a:gd name="connsiteX0" fmla="*/ 0 w 10844022"/>
                <a:gd name="connsiteY0" fmla="*/ 0 h 1883164"/>
                <a:gd name="connsiteX1" fmla="*/ 9902440 w 10844022"/>
                <a:gd name="connsiteY1" fmla="*/ 0 h 1883164"/>
                <a:gd name="connsiteX2" fmla="*/ 10844022 w 10844022"/>
                <a:gd name="connsiteY2" fmla="*/ 941582 h 1883164"/>
                <a:gd name="connsiteX3" fmla="*/ 9902440 w 10844022"/>
                <a:gd name="connsiteY3" fmla="*/ 1883164 h 1883164"/>
                <a:gd name="connsiteX4" fmla="*/ 0 w 10844022"/>
                <a:gd name="connsiteY4" fmla="*/ 1883164 h 1883164"/>
                <a:gd name="connsiteX5" fmla="*/ 0 w 10844022"/>
                <a:gd name="connsiteY5" fmla="*/ 0 h 1883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844022" h="1883164">
                  <a:moveTo>
                    <a:pt x="10844022" y="1883163"/>
                  </a:moveTo>
                  <a:lnTo>
                    <a:pt x="941582" y="1883163"/>
                  </a:lnTo>
                  <a:lnTo>
                    <a:pt x="0" y="941582"/>
                  </a:lnTo>
                  <a:lnTo>
                    <a:pt x="941582" y="1"/>
                  </a:lnTo>
                  <a:lnTo>
                    <a:pt x="10844022" y="1"/>
                  </a:lnTo>
                  <a:lnTo>
                    <a:pt x="10844022" y="188316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01214" tIns="201931" rIns="376936" bIns="201930" numCol="1" spcCol="1270" anchor="ctr" anchorCtr="0">
              <a:normAutofit/>
            </a:bodyPr>
            <a:lstStyle/>
            <a:p>
              <a:pPr algn="ctr" defTabSz="2355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kern="1200">
                  <a:solidFill>
                    <a:schemeClr val="lt1"/>
                  </a:solidFill>
                  <a:latin typeface="Montserrat Classic" panose="020B0604020202020204" charset="0"/>
                  <a:ea typeface="+mn-ea"/>
                  <a:cs typeface="+mn-cs"/>
                </a:rPr>
                <a:t>523 scholarships provided</a:t>
              </a:r>
              <a:endParaRPr lang="en-US" sz="4000" kern="1200">
                <a:latin typeface="Montserrat Classic" panose="020B0604020202020204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FC16F98-51E4-2303-B0A5-153579FB2544}"/>
                </a:ext>
              </a:extLst>
            </p:cNvPr>
            <p:cNvSpPr/>
            <p:nvPr/>
          </p:nvSpPr>
          <p:spPr>
            <a:xfrm>
              <a:off x="3327397" y="2636365"/>
              <a:ext cx="1883164" cy="1883164"/>
            </a:xfrm>
            <a:prstGeom prst="ellipse">
              <a:avLst/>
            </a:prstGeom>
            <a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ACE33C36-7E59-2722-37CA-994C8AAFEB01}"/>
                </a:ext>
              </a:extLst>
            </p:cNvPr>
            <p:cNvSpPr/>
            <p:nvPr/>
          </p:nvSpPr>
          <p:spPr>
            <a:xfrm rot="21600000">
              <a:off x="4268980" y="5081668"/>
              <a:ext cx="10844022" cy="1883165"/>
            </a:xfrm>
            <a:custGeom>
              <a:avLst/>
              <a:gdLst>
                <a:gd name="connsiteX0" fmla="*/ 0 w 10844022"/>
                <a:gd name="connsiteY0" fmla="*/ 0 h 1883164"/>
                <a:gd name="connsiteX1" fmla="*/ 9902440 w 10844022"/>
                <a:gd name="connsiteY1" fmla="*/ 0 h 1883164"/>
                <a:gd name="connsiteX2" fmla="*/ 10844022 w 10844022"/>
                <a:gd name="connsiteY2" fmla="*/ 941582 h 1883164"/>
                <a:gd name="connsiteX3" fmla="*/ 9902440 w 10844022"/>
                <a:gd name="connsiteY3" fmla="*/ 1883164 h 1883164"/>
                <a:gd name="connsiteX4" fmla="*/ 0 w 10844022"/>
                <a:gd name="connsiteY4" fmla="*/ 1883164 h 1883164"/>
                <a:gd name="connsiteX5" fmla="*/ 0 w 10844022"/>
                <a:gd name="connsiteY5" fmla="*/ 0 h 1883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844022" h="1883164">
                  <a:moveTo>
                    <a:pt x="10844022" y="1883163"/>
                  </a:moveTo>
                  <a:lnTo>
                    <a:pt x="941582" y="1883163"/>
                  </a:lnTo>
                  <a:lnTo>
                    <a:pt x="0" y="941582"/>
                  </a:lnTo>
                  <a:lnTo>
                    <a:pt x="941582" y="1"/>
                  </a:lnTo>
                  <a:lnTo>
                    <a:pt x="10844022" y="1"/>
                  </a:lnTo>
                  <a:lnTo>
                    <a:pt x="10844022" y="188316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01214" tIns="201931" rIns="376936" bIns="201930" numCol="1" spcCol="1270" anchor="ctr" anchorCtr="0">
              <a:normAutofit/>
            </a:bodyPr>
            <a:lstStyle/>
            <a:p>
              <a:pPr algn="ctr" defTabSz="2355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kern="1200">
                  <a:solidFill>
                    <a:schemeClr val="lt1"/>
                  </a:solidFill>
                  <a:latin typeface="Montserrat Classic" panose="020B0604020202020204" charset="0"/>
                  <a:ea typeface="+mn-ea"/>
                  <a:cs typeface="+mn-cs"/>
                </a:rPr>
                <a:t>191 high school seniors received scholarships</a:t>
              </a:r>
              <a:endParaRPr lang="en-US" sz="4000" kern="1200">
                <a:latin typeface="Montserrat Classic" panose="020B0604020202020204" charset="0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CB2BD45F-C438-F913-9F4B-CF72E2BA6C0E}"/>
                </a:ext>
              </a:extLst>
            </p:cNvPr>
            <p:cNvSpPr/>
            <p:nvPr/>
          </p:nvSpPr>
          <p:spPr>
            <a:xfrm>
              <a:off x="3327397" y="5081669"/>
              <a:ext cx="1883164" cy="1883164"/>
            </a:xfrm>
            <a:prstGeom prst="ellipse">
              <a:avLst/>
            </a:prstGeom>
            <a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8A230B1-BBCB-95E6-73E7-FB697CF77D24}"/>
                </a:ext>
              </a:extLst>
            </p:cNvPr>
            <p:cNvSpPr/>
            <p:nvPr/>
          </p:nvSpPr>
          <p:spPr>
            <a:xfrm rot="21600000">
              <a:off x="4268980" y="7526971"/>
              <a:ext cx="10844022" cy="1883165"/>
            </a:xfrm>
            <a:custGeom>
              <a:avLst/>
              <a:gdLst>
                <a:gd name="connsiteX0" fmla="*/ 0 w 10844022"/>
                <a:gd name="connsiteY0" fmla="*/ 0 h 1883164"/>
                <a:gd name="connsiteX1" fmla="*/ 9902440 w 10844022"/>
                <a:gd name="connsiteY1" fmla="*/ 0 h 1883164"/>
                <a:gd name="connsiteX2" fmla="*/ 10844022 w 10844022"/>
                <a:gd name="connsiteY2" fmla="*/ 941582 h 1883164"/>
                <a:gd name="connsiteX3" fmla="*/ 9902440 w 10844022"/>
                <a:gd name="connsiteY3" fmla="*/ 1883164 h 1883164"/>
                <a:gd name="connsiteX4" fmla="*/ 0 w 10844022"/>
                <a:gd name="connsiteY4" fmla="*/ 1883164 h 1883164"/>
                <a:gd name="connsiteX5" fmla="*/ 0 w 10844022"/>
                <a:gd name="connsiteY5" fmla="*/ 0 h 1883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844022" h="1883164">
                  <a:moveTo>
                    <a:pt x="10844022" y="1883163"/>
                  </a:moveTo>
                  <a:lnTo>
                    <a:pt x="941582" y="1883163"/>
                  </a:lnTo>
                  <a:lnTo>
                    <a:pt x="0" y="941582"/>
                  </a:lnTo>
                  <a:lnTo>
                    <a:pt x="941582" y="1"/>
                  </a:lnTo>
                  <a:lnTo>
                    <a:pt x="10844022" y="1"/>
                  </a:lnTo>
                  <a:lnTo>
                    <a:pt x="10844022" y="188316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01214" tIns="201931" rIns="376936" bIns="201930" numCol="1" spcCol="1270" anchor="ctr" anchorCtr="0">
              <a:noAutofit/>
            </a:bodyPr>
            <a:lstStyle/>
            <a:p>
              <a:pPr algn="ctr" defTabSz="2355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kern="1200">
                  <a:solidFill>
                    <a:schemeClr val="lt1"/>
                  </a:solidFill>
                  <a:latin typeface="Montserrat Classic" panose="020B0604020202020204" charset="0"/>
                  <a:ea typeface="+mn-ea"/>
                  <a:cs typeface="+mn-cs"/>
                </a:rPr>
                <a:t>220 students already enrolled in college received scholarships</a:t>
              </a:r>
              <a:endParaRPr lang="en-US" sz="3600" kern="1200">
                <a:latin typeface="Montserrat Classic" panose="020B0604020202020204" charset="0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F0D0E3D1-F6C0-B47D-9C42-81272916CD7E}"/>
                </a:ext>
              </a:extLst>
            </p:cNvPr>
            <p:cNvSpPr/>
            <p:nvPr/>
          </p:nvSpPr>
          <p:spPr>
            <a:xfrm>
              <a:off x="3327397" y="7526972"/>
              <a:ext cx="1883164" cy="1883164"/>
            </a:xfrm>
            <a:prstGeom prst="ellipse">
              <a:avLst/>
            </a:prstGeom>
            <a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67E73DC3-731F-2DAE-8818-D695752C6C2F}"/>
              </a:ext>
            </a:extLst>
          </p:cNvPr>
          <p:cNvSpPr txBox="1"/>
          <p:nvPr/>
        </p:nvSpPr>
        <p:spPr>
          <a:xfrm>
            <a:off x="12843815" y="2622447"/>
            <a:ext cx="38227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Montserrat Classic" panose="020B0604020202020204" charset="0"/>
                <a:ea typeface="+mn-ea"/>
                <a:cs typeface="+mn-cs"/>
              </a:rPr>
              <a:t>2023-2024 Scholarship Programs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Montserrat Classic" panose="020B060402020202020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8466"/>
                </a:solidFill>
                <a:effectLst/>
                <a:uLnTx/>
                <a:uFillTx/>
                <a:latin typeface="Montserrat Classic" panose="020B0604020202020204" charset="0"/>
                <a:ea typeface="+mn-ea"/>
                <a:cs typeface="+mn-cs"/>
              </a:rPr>
              <a:t>1,400+ applications received</a:t>
            </a:r>
          </a:p>
        </p:txBody>
      </p:sp>
    </p:spTree>
    <p:extLst>
      <p:ext uri="{BB962C8B-B14F-4D97-AF65-F5344CB8AC3E}">
        <p14:creationId xmlns:p14="http://schemas.microsoft.com/office/powerpoint/2010/main" val="2530290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0">
            <a:extLst>
              <a:ext uri="{FF2B5EF4-FFF2-40B4-BE49-F238E27FC236}">
                <a16:creationId xmlns:a16="http://schemas.microsoft.com/office/drawing/2014/main" id="{C66B4FDB-B7CE-DCF1-31F6-8DE51080046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9505950"/>
            <a:ext cx="18287996" cy="781050"/>
          </a:xfrm>
          <a:custGeom>
            <a:avLst/>
            <a:gdLst/>
            <a:ahLst/>
            <a:cxnLst/>
            <a:rect l="l" t="t" r="r" b="b"/>
            <a:pathLst>
              <a:path w="4816592" h="205709">
                <a:moveTo>
                  <a:pt x="0" y="0"/>
                </a:moveTo>
                <a:lnTo>
                  <a:pt x="4816592" y="0"/>
                </a:lnTo>
                <a:lnTo>
                  <a:pt x="4816592" y="205709"/>
                </a:lnTo>
                <a:lnTo>
                  <a:pt x="0" y="205709"/>
                </a:lnTo>
                <a:close/>
              </a:path>
            </a:pathLst>
          </a:custGeom>
          <a:solidFill>
            <a:srgbClr val="008368"/>
          </a:solidFill>
        </p:spPr>
        <p:txBody>
          <a:bodyPr/>
          <a:lstStyle/>
          <a:p>
            <a:endParaRPr lang="en-US"/>
          </a:p>
        </p:txBody>
      </p:sp>
      <p:pic>
        <p:nvPicPr>
          <p:cNvPr id="13" name="Picture 1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68569DA-6EAC-619E-DF49-C4D2F80C845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6485" y="7870344"/>
            <a:ext cx="2066414" cy="2066414"/>
          </a:xfrm>
          <a:prstGeom prst="rect">
            <a:avLst/>
          </a:prstGeom>
        </p:spPr>
      </p:pic>
      <p:pic>
        <p:nvPicPr>
          <p:cNvPr id="2" name="Picture 6">
            <a:extLst>
              <a:ext uri="{FF2B5EF4-FFF2-40B4-BE49-F238E27FC236}">
                <a16:creationId xmlns:a16="http://schemas.microsoft.com/office/drawing/2014/main" id="{91E14527-0720-6BF6-4CF4-38431F3062F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5400000">
            <a:off x="-1826926" y="1826926"/>
            <a:ext cx="9368853" cy="5715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1F106EA-CA02-D01F-7520-CF1F3D136792}"/>
              </a:ext>
            </a:extLst>
          </p:cNvPr>
          <p:cNvSpPr txBox="1"/>
          <p:nvPr/>
        </p:nvSpPr>
        <p:spPr>
          <a:xfrm>
            <a:off x="2869905" y="3220724"/>
            <a:ext cx="13411200" cy="30469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chemeClr val="accent2"/>
                </a:solidFill>
                <a:latin typeface="Montserrat Classic" panose="020B0604020202020204" charset="0"/>
              </a:rPr>
              <a:t>General Scholarship</a:t>
            </a:r>
          </a:p>
          <a:p>
            <a:pPr algn="ctr"/>
            <a:r>
              <a:rPr lang="en-US" sz="9600" b="1" dirty="0">
                <a:solidFill>
                  <a:schemeClr val="accent2"/>
                </a:solidFill>
                <a:latin typeface="Montserrat Classic" panose="020B0604020202020204" charset="0"/>
              </a:rPr>
              <a:t>Eligibility Details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D55CD764-972B-4CA5-A885-53E55C63E1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3428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4165AB3-7006-4430-BCE3-25476BE133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28043"/>
            <a:ext cx="7937202" cy="74589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DE4CF74-3E48-41E2-E0F8-BB4C450C2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1540" y="3496359"/>
            <a:ext cx="6493587" cy="56020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75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Scholarships are </a:t>
            </a:r>
            <a:r>
              <a:rPr lang="en-US" sz="7500" u="sng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primarily</a:t>
            </a:r>
            <a:r>
              <a:rPr lang="en-US" sz="75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for Frederick County residents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AF3F84-1E1D-4557-D3B1-7B0B5481FB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1539" y="862713"/>
            <a:ext cx="6493587" cy="1528834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6600" kern="1200" dirty="0">
                <a:solidFill>
                  <a:schemeClr val="tx2"/>
                </a:solidFill>
                <a:latin typeface="Montserrat Classic" panose="020B0604020202020204" charset="0"/>
              </a:rPr>
              <a:t>Who qualifies?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10D75DD-44F2-4ED9-B464-FBE321FC60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4250" y="5280660"/>
            <a:ext cx="349446" cy="2011290"/>
            <a:chOff x="56167" y="3520440"/>
            <a:chExt cx="232963" cy="1340860"/>
          </a:xfrm>
        </p:grpSpPr>
        <p:sp>
          <p:nvSpPr>
            <p:cNvPr id="38" name="Rectangle 2">
              <a:extLst>
                <a:ext uri="{FF2B5EF4-FFF2-40B4-BE49-F238E27FC236}">
                  <a16:creationId xmlns:a16="http://schemas.microsoft.com/office/drawing/2014/main" id="{3E3711F4-2BF1-456D-BA8C-9373E901AC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409019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59">
              <a:extLst>
                <a:ext uri="{FF2B5EF4-FFF2-40B4-BE49-F238E27FC236}">
                  <a16:creationId xmlns:a16="http://schemas.microsoft.com/office/drawing/2014/main" id="{5285AAB3-F935-4F19-AEE8-8ADBD1D9F0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409019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2">
              <a:extLst>
                <a:ext uri="{FF2B5EF4-FFF2-40B4-BE49-F238E27FC236}">
                  <a16:creationId xmlns:a16="http://schemas.microsoft.com/office/drawing/2014/main" id="{155630C7-9ABB-4892-B533-C8B10970B8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394808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59">
              <a:extLst>
                <a:ext uri="{FF2B5EF4-FFF2-40B4-BE49-F238E27FC236}">
                  <a16:creationId xmlns:a16="http://schemas.microsoft.com/office/drawing/2014/main" id="{6EF03ED9-E8AF-4928-A91B-4B7EF24F58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94808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2">
              <a:extLst>
                <a:ext uri="{FF2B5EF4-FFF2-40B4-BE49-F238E27FC236}">
                  <a16:creationId xmlns:a16="http://schemas.microsoft.com/office/drawing/2014/main" id="{F0D02852-07AA-4962-A265-2230DFB50D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380597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59">
              <a:extLst>
                <a:ext uri="{FF2B5EF4-FFF2-40B4-BE49-F238E27FC236}">
                  <a16:creationId xmlns:a16="http://schemas.microsoft.com/office/drawing/2014/main" id="{42BB24E1-F609-4BC4-B46D-BBF04EE754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80597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2">
              <a:extLst>
                <a:ext uri="{FF2B5EF4-FFF2-40B4-BE49-F238E27FC236}">
                  <a16:creationId xmlns:a16="http://schemas.microsoft.com/office/drawing/2014/main" id="{C3189445-254C-4E2D-B1F8-943C72DD08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366385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BBA6BC27-1B79-4706-B1A7-157AF6E28E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66385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2">
              <a:extLst>
                <a:ext uri="{FF2B5EF4-FFF2-40B4-BE49-F238E27FC236}">
                  <a16:creationId xmlns:a16="http://schemas.microsoft.com/office/drawing/2014/main" id="{F66C70AD-23E2-4BC7-96A1-09304BC74B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352174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59">
              <a:extLst>
                <a:ext uri="{FF2B5EF4-FFF2-40B4-BE49-F238E27FC236}">
                  <a16:creationId xmlns:a16="http://schemas.microsoft.com/office/drawing/2014/main" id="{190DDB6F-1A21-498A-A213-4C59C0576B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52174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2">
              <a:extLst>
                <a:ext uri="{FF2B5EF4-FFF2-40B4-BE49-F238E27FC236}">
                  <a16:creationId xmlns:a16="http://schemas.microsoft.com/office/drawing/2014/main" id="{DC03A85D-EE4E-4A3E-8436-4F335FE1FC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480076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59">
              <a:extLst>
                <a:ext uri="{FF2B5EF4-FFF2-40B4-BE49-F238E27FC236}">
                  <a16:creationId xmlns:a16="http://schemas.microsoft.com/office/drawing/2014/main" id="{BB7CCD86-331B-4105-83B9-0ACAFDC22A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480076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2">
              <a:extLst>
                <a:ext uri="{FF2B5EF4-FFF2-40B4-BE49-F238E27FC236}">
                  <a16:creationId xmlns:a16="http://schemas.microsoft.com/office/drawing/2014/main" id="{25E7292D-4681-4EB9-9C56-047FEB3BFA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465865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9">
              <a:extLst>
                <a:ext uri="{FF2B5EF4-FFF2-40B4-BE49-F238E27FC236}">
                  <a16:creationId xmlns:a16="http://schemas.microsoft.com/office/drawing/2014/main" id="{EFA5DB16-9268-4088-BB54-B966B12256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465865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2">
              <a:extLst>
                <a:ext uri="{FF2B5EF4-FFF2-40B4-BE49-F238E27FC236}">
                  <a16:creationId xmlns:a16="http://schemas.microsoft.com/office/drawing/2014/main" id="{D42AA272-EF9D-4D75-8DBC-96CCC219DA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451654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9">
              <a:extLst>
                <a:ext uri="{FF2B5EF4-FFF2-40B4-BE49-F238E27FC236}">
                  <a16:creationId xmlns:a16="http://schemas.microsoft.com/office/drawing/2014/main" id="{BAEBB10D-D197-4B99-B72C-1F5D20D828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451654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2">
              <a:extLst>
                <a:ext uri="{FF2B5EF4-FFF2-40B4-BE49-F238E27FC236}">
                  <a16:creationId xmlns:a16="http://schemas.microsoft.com/office/drawing/2014/main" id="{FE966229-1A07-4139-9580-8611A5C375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437442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9">
              <a:extLst>
                <a:ext uri="{FF2B5EF4-FFF2-40B4-BE49-F238E27FC236}">
                  <a16:creationId xmlns:a16="http://schemas.microsoft.com/office/drawing/2014/main" id="{D12D8505-C654-497F-82DE-0999A62DDA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437442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2">
              <a:extLst>
                <a:ext uri="{FF2B5EF4-FFF2-40B4-BE49-F238E27FC236}">
                  <a16:creationId xmlns:a16="http://schemas.microsoft.com/office/drawing/2014/main" id="{F3E37C78-A3E3-425F-B5D1-9AC1A8DCA9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423231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9">
              <a:extLst>
                <a:ext uri="{FF2B5EF4-FFF2-40B4-BE49-F238E27FC236}">
                  <a16:creationId xmlns:a16="http://schemas.microsoft.com/office/drawing/2014/main" id="{3593D31F-FB8F-4A5A-979F-50201D2B32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423231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30954F7-F519-286F-268D-33C50559DE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70383" y="523702"/>
            <a:ext cx="8965275" cy="8965275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E3E51905-F374-4E1A-97CF-B741584B7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9752076"/>
            <a:ext cx="8778240" cy="5349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3617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5BF4DF2C-F028-4921-9C23-41303F650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5" name="Rectangle 4104">
            <a:extLst>
              <a:ext uri="{FF2B5EF4-FFF2-40B4-BE49-F238E27FC236}">
                <a16:creationId xmlns:a16="http://schemas.microsoft.com/office/drawing/2014/main" id="{158B3569-73B2-4D05-8E95-886A6EE17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8B6B06D-A7F5-A98D-9F68-2BD2C8798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740" y="1104900"/>
            <a:ext cx="7377859" cy="86868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8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Open to any area of study</a:t>
            </a:r>
            <a:br>
              <a:rPr lang="en-US" sz="8800" dirty="0">
                <a:solidFill>
                  <a:srgbClr val="FFFFFF"/>
                </a:solidFill>
              </a:rPr>
            </a:br>
            <a:br>
              <a:rPr lang="en-US" sz="8800" dirty="0">
                <a:solidFill>
                  <a:srgbClr val="FFFFFF"/>
                </a:solidFill>
              </a:rPr>
            </a:br>
            <a:r>
              <a:rPr lang="en-US" sz="8800" dirty="0">
                <a:solidFill>
                  <a:srgbClr val="FFFFFF"/>
                </a:solidFill>
              </a:rPr>
              <a:t>Apply at</a:t>
            </a:r>
            <a:r>
              <a:rPr lang="en-US" sz="8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any point in your academic career</a:t>
            </a:r>
          </a:p>
        </p:txBody>
      </p:sp>
      <p:cxnSp>
        <p:nvCxnSpPr>
          <p:cNvPr id="4107" name="Straight Connector 4106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70983" y="2384052"/>
            <a:ext cx="0" cy="7889631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A signpost with many different colored signs&#10;&#10;Description automatically generated">
            <a:extLst>
              <a:ext uri="{FF2B5EF4-FFF2-40B4-BE49-F238E27FC236}">
                <a16:creationId xmlns:a16="http://schemas.microsoft.com/office/drawing/2014/main" id="{12C90C29-1CF4-9E6B-4344-F2E45B441C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00" y="2384052"/>
            <a:ext cx="7866256" cy="707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09" name="Group 4108">
            <a:extLst>
              <a:ext uri="{FF2B5EF4-FFF2-40B4-BE49-F238E27FC236}">
                <a16:creationId xmlns:a16="http://schemas.microsoft.com/office/drawing/2014/main" id="{892B7B61-D701-474B-AE8F-EA238B550A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268082" y="1900596"/>
            <a:ext cx="552721" cy="779952"/>
            <a:chOff x="11512034" y="1267063"/>
            <a:chExt cx="368480" cy="519967"/>
          </a:xfrm>
          <a:solidFill>
            <a:srgbClr val="FFFFFF"/>
          </a:solidFill>
        </p:grpSpPr>
        <p:sp>
          <p:nvSpPr>
            <p:cNvPr id="4110" name="Graphic 17">
              <a:extLst>
                <a:ext uri="{FF2B5EF4-FFF2-40B4-BE49-F238E27FC236}">
                  <a16:creationId xmlns:a16="http://schemas.microsoft.com/office/drawing/2014/main" id="{B71758F4-3F46-45DA-8AC5-4E508DA080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12034" y="1267063"/>
              <a:ext cx="139037" cy="139039"/>
            </a:xfrm>
            <a:custGeom>
              <a:avLst/>
              <a:gdLst>
                <a:gd name="connsiteX0" fmla="*/ 129600 w 139037"/>
                <a:gd name="connsiteY0" fmla="*/ 60082 h 139039"/>
                <a:gd name="connsiteX1" fmla="*/ 78955 w 139037"/>
                <a:gd name="connsiteY1" fmla="*/ 60082 h 139039"/>
                <a:gd name="connsiteX2" fmla="*/ 78955 w 139037"/>
                <a:gd name="connsiteY2" fmla="*/ 9437 h 139039"/>
                <a:gd name="connsiteX3" fmla="*/ 69519 w 139037"/>
                <a:gd name="connsiteY3" fmla="*/ 0 h 139039"/>
                <a:gd name="connsiteX4" fmla="*/ 60082 w 139037"/>
                <a:gd name="connsiteY4" fmla="*/ 9437 h 139039"/>
                <a:gd name="connsiteX5" fmla="*/ 60082 w 139037"/>
                <a:gd name="connsiteY5" fmla="*/ 60082 h 139039"/>
                <a:gd name="connsiteX6" fmla="*/ 9437 w 139037"/>
                <a:gd name="connsiteY6" fmla="*/ 60082 h 139039"/>
                <a:gd name="connsiteX7" fmla="*/ 0 w 139037"/>
                <a:gd name="connsiteY7" fmla="*/ 69520 h 139039"/>
                <a:gd name="connsiteX8" fmla="*/ 9437 w 139037"/>
                <a:gd name="connsiteY8" fmla="*/ 78957 h 139039"/>
                <a:gd name="connsiteX9" fmla="*/ 60082 w 139037"/>
                <a:gd name="connsiteY9" fmla="*/ 78957 h 139039"/>
                <a:gd name="connsiteX10" fmla="*/ 60082 w 139037"/>
                <a:gd name="connsiteY10" fmla="*/ 129602 h 139039"/>
                <a:gd name="connsiteX11" fmla="*/ 69519 w 139037"/>
                <a:gd name="connsiteY11" fmla="*/ 139039 h 139039"/>
                <a:gd name="connsiteX12" fmla="*/ 78955 w 139037"/>
                <a:gd name="connsiteY12" fmla="*/ 129602 h 139039"/>
                <a:gd name="connsiteX13" fmla="*/ 78955 w 139037"/>
                <a:gd name="connsiteY13" fmla="*/ 78957 h 139039"/>
                <a:gd name="connsiteX14" fmla="*/ 129600 w 139037"/>
                <a:gd name="connsiteY14" fmla="*/ 78957 h 139039"/>
                <a:gd name="connsiteX15" fmla="*/ 139037 w 139037"/>
                <a:gd name="connsiteY15" fmla="*/ 69520 h 139039"/>
                <a:gd name="connsiteX16" fmla="*/ 129600 w 139037"/>
                <a:gd name="connsiteY16" fmla="*/ 60082 h 139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7" h="139039">
                  <a:moveTo>
                    <a:pt x="129600" y="60082"/>
                  </a:moveTo>
                  <a:lnTo>
                    <a:pt x="78955" y="60082"/>
                  </a:lnTo>
                  <a:lnTo>
                    <a:pt x="78955" y="9437"/>
                  </a:lnTo>
                  <a:cubicBezTo>
                    <a:pt x="78955" y="4225"/>
                    <a:pt x="74730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8"/>
                    <a:pt x="0" y="69520"/>
                  </a:cubicBezTo>
                  <a:cubicBezTo>
                    <a:pt x="0" y="74731"/>
                    <a:pt x="4225" y="78957"/>
                    <a:pt x="9437" y="78957"/>
                  </a:cubicBezTo>
                  <a:lnTo>
                    <a:pt x="60082" y="78957"/>
                  </a:lnTo>
                  <a:lnTo>
                    <a:pt x="60082" y="129602"/>
                  </a:lnTo>
                  <a:cubicBezTo>
                    <a:pt x="60082" y="134814"/>
                    <a:pt x="64307" y="139039"/>
                    <a:pt x="69519" y="139039"/>
                  </a:cubicBezTo>
                  <a:cubicBezTo>
                    <a:pt x="74730" y="139039"/>
                    <a:pt x="78955" y="134814"/>
                    <a:pt x="78955" y="129602"/>
                  </a:cubicBezTo>
                  <a:lnTo>
                    <a:pt x="78955" y="78957"/>
                  </a:lnTo>
                  <a:lnTo>
                    <a:pt x="129600" y="78957"/>
                  </a:lnTo>
                  <a:cubicBezTo>
                    <a:pt x="134812" y="78957"/>
                    <a:pt x="139037" y="74731"/>
                    <a:pt x="139037" y="69520"/>
                  </a:cubicBezTo>
                  <a:cubicBezTo>
                    <a:pt x="139037" y="64308"/>
                    <a:pt x="134812" y="60082"/>
                    <a:pt x="129600" y="60082"/>
                  </a:cubicBezTo>
                  <a:close/>
                </a:path>
              </a:pathLst>
            </a:custGeom>
            <a:grpFill/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111" name="Graphic 21">
              <a:extLst>
                <a:ext uri="{FF2B5EF4-FFF2-40B4-BE49-F238E27FC236}">
                  <a16:creationId xmlns:a16="http://schemas.microsoft.com/office/drawing/2014/main" id="{8D61482F-F3C5-4D66-8C5D-C6BBE3E127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52801" y="1659316"/>
              <a:ext cx="127713" cy="127714"/>
            </a:xfrm>
            <a:custGeom>
              <a:avLst/>
              <a:gdLst>
                <a:gd name="connsiteX0" fmla="*/ 63857 w 127713"/>
                <a:gd name="connsiteY0" fmla="*/ 18874 h 127714"/>
                <a:gd name="connsiteX1" fmla="*/ 108839 w 127713"/>
                <a:gd name="connsiteY1" fmla="*/ 63857 h 127714"/>
                <a:gd name="connsiteX2" fmla="*/ 63857 w 127713"/>
                <a:gd name="connsiteY2" fmla="*/ 108840 h 127714"/>
                <a:gd name="connsiteX3" fmla="*/ 18874 w 127713"/>
                <a:gd name="connsiteY3" fmla="*/ 63857 h 127714"/>
                <a:gd name="connsiteX4" fmla="*/ 63857 w 127713"/>
                <a:gd name="connsiteY4" fmla="*/ 18874 h 127714"/>
                <a:gd name="connsiteX5" fmla="*/ 63857 w 127713"/>
                <a:gd name="connsiteY5" fmla="*/ 0 h 127714"/>
                <a:gd name="connsiteX6" fmla="*/ 0 w 127713"/>
                <a:gd name="connsiteY6" fmla="*/ 63857 h 127714"/>
                <a:gd name="connsiteX7" fmla="*/ 63857 w 127713"/>
                <a:gd name="connsiteY7" fmla="*/ 127714 h 127714"/>
                <a:gd name="connsiteX8" fmla="*/ 127713 w 127713"/>
                <a:gd name="connsiteY8" fmla="*/ 63857 h 127714"/>
                <a:gd name="connsiteX9" fmla="*/ 63857 w 127713"/>
                <a:gd name="connsiteY9" fmla="*/ 0 h 127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4">
                  <a:moveTo>
                    <a:pt x="63857" y="18874"/>
                  </a:moveTo>
                  <a:cubicBezTo>
                    <a:pt x="88700" y="18874"/>
                    <a:pt x="108839" y="39014"/>
                    <a:pt x="108839" y="63857"/>
                  </a:cubicBezTo>
                  <a:cubicBezTo>
                    <a:pt x="108839" y="88700"/>
                    <a:pt x="88700" y="108840"/>
                    <a:pt x="63857" y="108840"/>
                  </a:cubicBezTo>
                  <a:cubicBezTo>
                    <a:pt x="39013" y="108840"/>
                    <a:pt x="18874" y="88700"/>
                    <a:pt x="18874" y="63857"/>
                  </a:cubicBezTo>
                  <a:cubicBezTo>
                    <a:pt x="18898" y="39024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4"/>
                    <a:pt x="63857" y="127714"/>
                  </a:cubicBezTo>
                  <a:cubicBezTo>
                    <a:pt x="99124" y="127714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grpFill/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356375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2" name="Rectangle 121">
            <a:extLst>
              <a:ext uri="{FF2B5EF4-FFF2-40B4-BE49-F238E27FC236}">
                <a16:creationId xmlns:a16="http://schemas.microsoft.com/office/drawing/2014/main" id="{E88C3723-DC57-455E-85BD-0DFCF7A8F8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3428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FCC2E6F9-9013-4FCB-ABDB-F4D956B46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Back photo of a graduate with a cap on">
            <a:extLst>
              <a:ext uri="{FF2B5EF4-FFF2-40B4-BE49-F238E27FC236}">
                <a16:creationId xmlns:a16="http://schemas.microsoft.com/office/drawing/2014/main" id="{702748D0-ED9F-D7A7-9AA7-192FC6E930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</a:blip>
          <a:srcRect t="10352" b="5421"/>
          <a:stretch/>
        </p:blipFill>
        <p:spPr>
          <a:xfrm>
            <a:off x="-1" y="10"/>
            <a:ext cx="18297143" cy="10286990"/>
          </a:xfrm>
          <a:prstGeom prst="rect">
            <a:avLst/>
          </a:prstGeom>
        </p:spPr>
      </p:pic>
      <p:sp>
        <p:nvSpPr>
          <p:cNvPr id="126" name="Rectangle 125">
            <a:extLst>
              <a:ext uri="{FF2B5EF4-FFF2-40B4-BE49-F238E27FC236}">
                <a16:creationId xmlns:a16="http://schemas.microsoft.com/office/drawing/2014/main" id="{DDD926EC-6F88-4D89-9AED-1C4C1AC00E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4687" y="3"/>
            <a:ext cx="7032948" cy="102869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1325C0C-C83B-D663-8B9D-C2A33C6E9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5660" y="493569"/>
            <a:ext cx="5308092" cy="2162349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000" dirty="0">
                <a:latin typeface="Montserrat Classic" panose="020B0604020202020204" charset="0"/>
              </a:rPr>
              <a:t>What kinds of programs are eligible?</a:t>
            </a:r>
          </a:p>
        </p:txBody>
      </p: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A3F744D4-7953-43A4-A9CC-1A058A14B8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803317" y="67226"/>
            <a:ext cx="349953" cy="1158612"/>
            <a:chOff x="11868912" y="44817"/>
            <a:chExt cx="233303" cy="772404"/>
          </a:xfrm>
        </p:grpSpPr>
        <p:sp>
          <p:nvSpPr>
            <p:cNvPr id="129" name="Rectangle 64">
              <a:extLst>
                <a:ext uri="{FF2B5EF4-FFF2-40B4-BE49-F238E27FC236}">
                  <a16:creationId xmlns:a16="http://schemas.microsoft.com/office/drawing/2014/main" id="{D70F7FA1-32F2-4AA7-8980-5358F4743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39099" y="46121"/>
              <a:ext cx="61834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Rectangle 66">
              <a:extLst>
                <a:ext uri="{FF2B5EF4-FFF2-40B4-BE49-F238E27FC236}">
                  <a16:creationId xmlns:a16="http://schemas.microsoft.com/office/drawing/2014/main" id="{88A5499D-6EA8-4E21-B23D-904B64A3CD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67609" y="46120"/>
              <a:ext cx="61834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ectangle 64">
              <a:extLst>
                <a:ext uri="{FF2B5EF4-FFF2-40B4-BE49-F238E27FC236}">
                  <a16:creationId xmlns:a16="http://schemas.microsoft.com/office/drawing/2014/main" id="{48AFF55C-8339-4E77-B17F-C65A54A27A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1685" y="756690"/>
              <a:ext cx="61834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ectangle 66">
              <a:extLst>
                <a:ext uri="{FF2B5EF4-FFF2-40B4-BE49-F238E27FC236}">
                  <a16:creationId xmlns:a16="http://schemas.microsoft.com/office/drawing/2014/main" id="{D066E180-7C1B-4CA9-84B3-B534C09B62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67949" y="756690"/>
              <a:ext cx="61834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ectangle 64">
              <a:extLst>
                <a:ext uri="{FF2B5EF4-FFF2-40B4-BE49-F238E27FC236}">
                  <a16:creationId xmlns:a16="http://schemas.microsoft.com/office/drawing/2014/main" id="{8A4E9749-DF84-4B13-8B9A-BD73A33B88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1685" y="614576"/>
              <a:ext cx="61834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66">
              <a:extLst>
                <a:ext uri="{FF2B5EF4-FFF2-40B4-BE49-F238E27FC236}">
                  <a16:creationId xmlns:a16="http://schemas.microsoft.com/office/drawing/2014/main" id="{557ABBC5-0151-4D6E-A90A-BB4F0DE00B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67949" y="614576"/>
              <a:ext cx="61834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ectangle 64">
              <a:extLst>
                <a:ext uri="{FF2B5EF4-FFF2-40B4-BE49-F238E27FC236}">
                  <a16:creationId xmlns:a16="http://schemas.microsoft.com/office/drawing/2014/main" id="{AB377F94-B8D9-4779-AA5C-D3A93D1F1B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1685" y="472462"/>
              <a:ext cx="61834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Rectangle 66">
              <a:extLst>
                <a:ext uri="{FF2B5EF4-FFF2-40B4-BE49-F238E27FC236}">
                  <a16:creationId xmlns:a16="http://schemas.microsoft.com/office/drawing/2014/main" id="{CD353CFB-0472-42B6-B764-BCF35440C7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67949" y="472462"/>
              <a:ext cx="61834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 64">
              <a:extLst>
                <a:ext uri="{FF2B5EF4-FFF2-40B4-BE49-F238E27FC236}">
                  <a16:creationId xmlns:a16="http://schemas.microsoft.com/office/drawing/2014/main" id="{C1FE16D7-755E-4B52-BB44-45F491AD25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1685" y="330348"/>
              <a:ext cx="61834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66">
              <a:extLst>
                <a:ext uri="{FF2B5EF4-FFF2-40B4-BE49-F238E27FC236}">
                  <a16:creationId xmlns:a16="http://schemas.microsoft.com/office/drawing/2014/main" id="{98322DBD-577D-4710-803B-46A6F8713E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67949" y="330348"/>
              <a:ext cx="61834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64">
              <a:extLst>
                <a:ext uri="{FF2B5EF4-FFF2-40B4-BE49-F238E27FC236}">
                  <a16:creationId xmlns:a16="http://schemas.microsoft.com/office/drawing/2014/main" id="{DDA046FA-2FD2-447B-9794-6B30767BAD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1685" y="188234"/>
              <a:ext cx="61834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66">
              <a:extLst>
                <a:ext uri="{FF2B5EF4-FFF2-40B4-BE49-F238E27FC236}">
                  <a16:creationId xmlns:a16="http://schemas.microsoft.com/office/drawing/2014/main" id="{D1CF6544-3C1C-4508-8C1B-39B79B0699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67949" y="188234"/>
              <a:ext cx="61834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2" name="Rectangle 141">
            <a:extLst>
              <a:ext uri="{FF2B5EF4-FFF2-40B4-BE49-F238E27FC236}">
                <a16:creationId xmlns:a16="http://schemas.microsoft.com/office/drawing/2014/main" id="{A210685A-6235-45A7-850D-A6F555466E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87339" y="3139485"/>
            <a:ext cx="6622935" cy="60990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2AC3303A-0CA5-426F-959D-EF03A5EC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5524" y="5884168"/>
            <a:ext cx="3208804" cy="3560946"/>
            <a:chOff x="723679" y="3922776"/>
            <a:chExt cx="2139190" cy="2373963"/>
          </a:xfrm>
        </p:grpSpPr>
        <p:sp>
          <p:nvSpPr>
            <p:cNvPr id="145" name="Rectangle 66">
              <a:extLst>
                <a:ext uri="{FF2B5EF4-FFF2-40B4-BE49-F238E27FC236}">
                  <a16:creationId xmlns:a16="http://schemas.microsoft.com/office/drawing/2014/main" id="{DE31B2E2-35DC-4553-BAB4-D8502247E0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476976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ectangle 66">
              <a:extLst>
                <a:ext uri="{FF2B5EF4-FFF2-40B4-BE49-F238E27FC236}">
                  <a16:creationId xmlns:a16="http://schemas.microsoft.com/office/drawing/2014/main" id="{EDBB3F95-95F0-4A6A-9006-A747EF1D75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462765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Rectangle 66">
              <a:extLst>
                <a:ext uri="{FF2B5EF4-FFF2-40B4-BE49-F238E27FC236}">
                  <a16:creationId xmlns:a16="http://schemas.microsoft.com/office/drawing/2014/main" id="{3D8FF2E9-DC61-4A00-8E75-D9DDA0C586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448554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ectangle 66">
              <a:extLst>
                <a:ext uri="{FF2B5EF4-FFF2-40B4-BE49-F238E27FC236}">
                  <a16:creationId xmlns:a16="http://schemas.microsoft.com/office/drawing/2014/main" id="{11F35EC7-9FE4-4ADE-AE71-46E0CFA0C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505399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ectangle 66">
              <a:extLst>
                <a:ext uri="{FF2B5EF4-FFF2-40B4-BE49-F238E27FC236}">
                  <a16:creationId xmlns:a16="http://schemas.microsoft.com/office/drawing/2014/main" id="{4F4E541E-C5AD-4224-8C99-24449E8784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491188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ectangle 66">
              <a:extLst>
                <a:ext uri="{FF2B5EF4-FFF2-40B4-BE49-F238E27FC236}">
                  <a16:creationId xmlns:a16="http://schemas.microsoft.com/office/drawing/2014/main" id="{2DB9CE53-8E04-4009-939D-0F39CA1FF6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43357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Rectangle 62">
              <a:extLst>
                <a:ext uri="{FF2B5EF4-FFF2-40B4-BE49-F238E27FC236}">
                  <a16:creationId xmlns:a16="http://schemas.microsoft.com/office/drawing/2014/main" id="{7D0FB613-C594-41C2-BA15-FD414804E8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533954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Rectangle 59">
              <a:extLst>
                <a:ext uri="{FF2B5EF4-FFF2-40B4-BE49-F238E27FC236}">
                  <a16:creationId xmlns:a16="http://schemas.microsoft.com/office/drawing/2014/main" id="{58ADC6D5-ACF8-4813-9D2B-C0CD7FA3A8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519300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Rectangle 64">
              <a:extLst>
                <a:ext uri="{FF2B5EF4-FFF2-40B4-BE49-F238E27FC236}">
                  <a16:creationId xmlns:a16="http://schemas.microsoft.com/office/drawing/2014/main" id="{58FA329E-F96F-4526-BDCA-573669EFC9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392407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Rectangle 62">
              <a:extLst>
                <a:ext uri="{FF2B5EF4-FFF2-40B4-BE49-F238E27FC236}">
                  <a16:creationId xmlns:a16="http://schemas.microsoft.com/office/drawing/2014/main" id="{818A784D-A078-4E55-A591-49782B31EF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406086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Rectangle 59">
              <a:extLst>
                <a:ext uri="{FF2B5EF4-FFF2-40B4-BE49-F238E27FC236}">
                  <a16:creationId xmlns:a16="http://schemas.microsoft.com/office/drawing/2014/main" id="{C38F143D-0639-4732-9204-5A43D34017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420792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Rectangle 62">
              <a:extLst>
                <a:ext uri="{FF2B5EF4-FFF2-40B4-BE49-F238E27FC236}">
                  <a16:creationId xmlns:a16="http://schemas.microsoft.com/office/drawing/2014/main" id="{FB5EC336-60EF-42BB-A23E-D17F3C0E03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549150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Rectangle 62">
              <a:extLst>
                <a:ext uri="{FF2B5EF4-FFF2-40B4-BE49-F238E27FC236}">
                  <a16:creationId xmlns:a16="http://schemas.microsoft.com/office/drawing/2014/main" id="{C5A76106-D33F-4830-A45F-CBC81B666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563891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Rectangle 62">
              <a:extLst>
                <a:ext uri="{FF2B5EF4-FFF2-40B4-BE49-F238E27FC236}">
                  <a16:creationId xmlns:a16="http://schemas.microsoft.com/office/drawing/2014/main" id="{ABE3C451-3060-4ACD-9C91-176D7F8808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592998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Rectangle 59">
              <a:extLst>
                <a:ext uri="{FF2B5EF4-FFF2-40B4-BE49-F238E27FC236}">
                  <a16:creationId xmlns:a16="http://schemas.microsoft.com/office/drawing/2014/main" id="{1B48E97B-AB36-4418-A0CC-6FB333B855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578344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Rectangle 2">
              <a:extLst>
                <a:ext uri="{FF2B5EF4-FFF2-40B4-BE49-F238E27FC236}">
                  <a16:creationId xmlns:a16="http://schemas.microsoft.com/office/drawing/2014/main" id="{40BE2B8A-7B06-4B9A-8080-5DF0FDEE31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791041" y="623620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Rectangle 59">
              <a:extLst>
                <a:ext uri="{FF2B5EF4-FFF2-40B4-BE49-F238E27FC236}">
                  <a16:creationId xmlns:a16="http://schemas.microsoft.com/office/drawing/2014/main" id="{60C61D69-A0F9-4B61-A34B-8A8FF95AEC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614536" y="623620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Rectangle 62">
              <a:extLst>
                <a:ext uri="{FF2B5EF4-FFF2-40B4-BE49-F238E27FC236}">
                  <a16:creationId xmlns:a16="http://schemas.microsoft.com/office/drawing/2014/main" id="{9386B78A-8D8C-4AE4-9365-7A848A7B9A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438030" y="623620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Rectangle 64">
              <a:extLst>
                <a:ext uri="{FF2B5EF4-FFF2-40B4-BE49-F238E27FC236}">
                  <a16:creationId xmlns:a16="http://schemas.microsoft.com/office/drawing/2014/main" id="{4EA42B85-F0CE-4630-BBB5-85E4F979BF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61525" y="623620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Rectangle 66">
              <a:extLst>
                <a:ext uri="{FF2B5EF4-FFF2-40B4-BE49-F238E27FC236}">
                  <a16:creationId xmlns:a16="http://schemas.microsoft.com/office/drawing/2014/main" id="{E0DB38E9-DDD7-4F05-B5AC-75E8D36059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085019" y="623620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Rectangle 64">
              <a:extLst>
                <a:ext uri="{FF2B5EF4-FFF2-40B4-BE49-F238E27FC236}">
                  <a16:creationId xmlns:a16="http://schemas.microsoft.com/office/drawing/2014/main" id="{5169F3AE-C083-47A6-9A6C-C7D296028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129443" y="623620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Rectangle 66">
              <a:extLst>
                <a:ext uri="{FF2B5EF4-FFF2-40B4-BE49-F238E27FC236}">
                  <a16:creationId xmlns:a16="http://schemas.microsoft.com/office/drawing/2014/main" id="{E3550983-D517-4DAA-B931-DF9E1E5E1E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952937" y="623620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Rectangle 59">
              <a:extLst>
                <a:ext uri="{FF2B5EF4-FFF2-40B4-BE49-F238E27FC236}">
                  <a16:creationId xmlns:a16="http://schemas.microsoft.com/office/drawing/2014/main" id="{289CF055-CF11-4D4D-B602-0C175EB97A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904256" y="623620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Rectangle 62">
              <a:extLst>
                <a:ext uri="{FF2B5EF4-FFF2-40B4-BE49-F238E27FC236}">
                  <a16:creationId xmlns:a16="http://schemas.microsoft.com/office/drawing/2014/main" id="{2E7973E6-D170-42FF-A4CB-4140FB80E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608194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Rectangle 2">
              <a:extLst>
                <a:ext uri="{FF2B5EF4-FFF2-40B4-BE49-F238E27FC236}">
                  <a16:creationId xmlns:a16="http://schemas.microsoft.com/office/drawing/2014/main" id="{ECB70027-9993-4D89-B078-F6171E1D33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463937" y="623620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Rectangle 59">
              <a:extLst>
                <a:ext uri="{FF2B5EF4-FFF2-40B4-BE49-F238E27FC236}">
                  <a16:creationId xmlns:a16="http://schemas.microsoft.com/office/drawing/2014/main" id="{625D50D0-4CBB-4333-9B68-F8526E099B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7432" y="623620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Rectangle 64">
              <a:extLst>
                <a:ext uri="{FF2B5EF4-FFF2-40B4-BE49-F238E27FC236}">
                  <a16:creationId xmlns:a16="http://schemas.microsoft.com/office/drawing/2014/main" id="{0F3890C7-1745-4DF9-9E9C-A50092B045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802339" y="623620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Rectangle 66">
              <a:extLst>
                <a:ext uri="{FF2B5EF4-FFF2-40B4-BE49-F238E27FC236}">
                  <a16:creationId xmlns:a16="http://schemas.microsoft.com/office/drawing/2014/main" id="{0B1CF7A9-A30A-4DFD-A644-0041F00E4C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625833" y="623620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Rectangle 2">
              <a:extLst>
                <a:ext uri="{FF2B5EF4-FFF2-40B4-BE49-F238E27FC236}">
                  <a16:creationId xmlns:a16="http://schemas.microsoft.com/office/drawing/2014/main" id="{A82B5293-9B1E-4460-A0F4-A7BB999040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787456" y="623620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Rectangle 59">
              <a:extLst>
                <a:ext uri="{FF2B5EF4-FFF2-40B4-BE49-F238E27FC236}">
                  <a16:creationId xmlns:a16="http://schemas.microsoft.com/office/drawing/2014/main" id="{45C4739E-A6A0-4984-96ED-C58521712E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610951" y="623620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Rectangle 62">
              <a:extLst>
                <a:ext uri="{FF2B5EF4-FFF2-40B4-BE49-F238E27FC236}">
                  <a16:creationId xmlns:a16="http://schemas.microsoft.com/office/drawing/2014/main" id="{1C6B9F95-6FD1-45CA-A4A3-ED6D3CD9AA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434445" y="623620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Rectangle 64">
              <a:extLst>
                <a:ext uri="{FF2B5EF4-FFF2-40B4-BE49-F238E27FC236}">
                  <a16:creationId xmlns:a16="http://schemas.microsoft.com/office/drawing/2014/main" id="{FA1CF5F6-13F6-46B6-8058-4BBE338041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57940" y="623620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Rectangle 66">
              <a:extLst>
                <a:ext uri="{FF2B5EF4-FFF2-40B4-BE49-F238E27FC236}">
                  <a16:creationId xmlns:a16="http://schemas.microsoft.com/office/drawing/2014/main" id="{FEF9E323-FF42-4D2E-B29D-637883C7D0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081434" y="623620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8" name="Rectangle 64">
              <a:extLst>
                <a:ext uri="{FF2B5EF4-FFF2-40B4-BE49-F238E27FC236}">
                  <a16:creationId xmlns:a16="http://schemas.microsoft.com/office/drawing/2014/main" id="{EF612C83-89D1-4FF7-A50F-7D58ACCE4F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125858" y="623620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Rectangle 66">
              <a:extLst>
                <a:ext uri="{FF2B5EF4-FFF2-40B4-BE49-F238E27FC236}">
                  <a16:creationId xmlns:a16="http://schemas.microsoft.com/office/drawing/2014/main" id="{AED3D5F3-9AFE-47B4-846F-E448585621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949352" y="623620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Rectangle 59">
              <a:extLst>
                <a:ext uri="{FF2B5EF4-FFF2-40B4-BE49-F238E27FC236}">
                  <a16:creationId xmlns:a16="http://schemas.microsoft.com/office/drawing/2014/main" id="{F8288929-A75E-47FA-A1FC-5AA0B05AF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900671" y="623620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Rectangle 62">
              <a:extLst>
                <a:ext uri="{FF2B5EF4-FFF2-40B4-BE49-F238E27FC236}">
                  <a16:creationId xmlns:a16="http://schemas.microsoft.com/office/drawing/2014/main" id="{B0580622-F1CB-42E7-B084-B20D00954C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623620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Rectangle 2">
              <a:extLst>
                <a:ext uri="{FF2B5EF4-FFF2-40B4-BE49-F238E27FC236}">
                  <a16:creationId xmlns:a16="http://schemas.microsoft.com/office/drawing/2014/main" id="{210BEE68-6964-4086-ACEF-4675171902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460352" y="623620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Rectangle 59">
              <a:extLst>
                <a:ext uri="{FF2B5EF4-FFF2-40B4-BE49-F238E27FC236}">
                  <a16:creationId xmlns:a16="http://schemas.microsoft.com/office/drawing/2014/main" id="{28D587EF-CDEC-47B8-A41B-885E98F65F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3847" y="623620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Rectangle 64">
              <a:extLst>
                <a:ext uri="{FF2B5EF4-FFF2-40B4-BE49-F238E27FC236}">
                  <a16:creationId xmlns:a16="http://schemas.microsoft.com/office/drawing/2014/main" id="{4CF2D962-DF54-4786-A671-C322B044A5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798754" y="623620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Rectangle 66">
              <a:extLst>
                <a:ext uri="{FF2B5EF4-FFF2-40B4-BE49-F238E27FC236}">
                  <a16:creationId xmlns:a16="http://schemas.microsoft.com/office/drawing/2014/main" id="{532538E8-E378-4E35-AA11-E741E9D62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622248" y="623620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3EE861-C51F-E8D2-72AA-37D46F0A25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6796" y="3562335"/>
            <a:ext cx="5554980" cy="5239512"/>
          </a:xfrm>
        </p:spPr>
        <p:txBody>
          <a:bodyPr anchor="ctr"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rgbClr val="FFFFFF"/>
                </a:solidFill>
                <a:latin typeface="Montserrat Classic" panose="020B0604020202020204" charset="0"/>
              </a:rPr>
              <a:t>Technical certifications and career training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rgbClr val="FFFFFF"/>
                </a:solidFill>
                <a:latin typeface="Montserrat Classic" panose="020B0604020202020204" charset="0"/>
              </a:rPr>
              <a:t>2- and 4- year degree programs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rgbClr val="FFFFFF"/>
                </a:solidFill>
                <a:latin typeface="Montserrat Classic" panose="020B0604020202020204" charset="0"/>
              </a:rPr>
              <a:t>Graduate and post-graduate studies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rgbClr val="FFFFFF"/>
                </a:solidFill>
                <a:latin typeface="Montserrat Classic" panose="020B0604020202020204" charset="0"/>
              </a:rPr>
              <a:t>Studying part-time or full-time</a:t>
            </a:r>
          </a:p>
        </p:txBody>
      </p:sp>
    </p:spTree>
    <p:extLst>
      <p:ext uri="{BB962C8B-B14F-4D97-AF65-F5344CB8AC3E}">
        <p14:creationId xmlns:p14="http://schemas.microsoft.com/office/powerpoint/2010/main" val="24457577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8">
            <a:extLst>
              <a:ext uri="{FF2B5EF4-FFF2-40B4-BE49-F238E27FC236}">
                <a16:creationId xmlns:a16="http://schemas.microsoft.com/office/drawing/2014/main" id="{C1000A71-EAA0-4A28-9813-F75E92716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3428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4" descr="Abstract blurred public library with bookshelves">
            <a:extLst>
              <a:ext uri="{FF2B5EF4-FFF2-40B4-BE49-F238E27FC236}">
                <a16:creationId xmlns:a16="http://schemas.microsoft.com/office/drawing/2014/main" id="{D9871C31-F2C8-A1CF-D1CD-6C3EF7CC31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29" r="30270"/>
          <a:stretch/>
        </p:blipFill>
        <p:spPr>
          <a:xfrm>
            <a:off x="8763754" y="10"/>
            <a:ext cx="9524246" cy="10286990"/>
          </a:xfrm>
          <a:prstGeom prst="rect">
            <a:avLst/>
          </a:prstGeom>
        </p:spPr>
      </p:pic>
      <p:sp>
        <p:nvSpPr>
          <p:cNvPr id="38" name="Rectangle 10">
            <a:extLst>
              <a:ext uri="{FF2B5EF4-FFF2-40B4-BE49-F238E27FC236}">
                <a16:creationId xmlns:a16="http://schemas.microsoft.com/office/drawing/2014/main" id="{3CD1EA40-7116-4FCB-9369-70F29FAA91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9009994" cy="48509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C70459-E722-84CF-7E56-0F51FFB64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9972" y="1082707"/>
            <a:ext cx="6397332" cy="3332988"/>
          </a:xfrm>
        </p:spPr>
        <p:txBody>
          <a:bodyPr>
            <a:normAutofit/>
          </a:bodyPr>
          <a:lstStyle/>
          <a:p>
            <a:r>
              <a:rPr lang="en-US" sz="6300">
                <a:latin typeface="Montserrat Classic" panose="020B0604020202020204" charset="0"/>
              </a:rPr>
              <a:t>What can scholarships be used for?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910457" cy="485097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DEBFF3A-F831-4F03-A169-990BDB6B9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83100" y="109728"/>
            <a:ext cx="1768452" cy="349443"/>
            <a:chOff x="7763256" y="73152"/>
            <a:chExt cx="1178966" cy="232963"/>
          </a:xfrm>
        </p:grpSpPr>
        <p:sp>
          <p:nvSpPr>
            <p:cNvPr id="16" name="Rectangle 64">
              <a:extLst>
                <a:ext uri="{FF2B5EF4-FFF2-40B4-BE49-F238E27FC236}">
                  <a16:creationId xmlns:a16="http://schemas.microsoft.com/office/drawing/2014/main" id="{482B57DC-1F79-45B2-BCE1-90DBA8C857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6">
              <a:extLst>
                <a:ext uri="{FF2B5EF4-FFF2-40B4-BE49-F238E27FC236}">
                  <a16:creationId xmlns:a16="http://schemas.microsoft.com/office/drawing/2014/main" id="{24A129FB-07BB-4B55-A51A-C68ACC626E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4">
              <a:extLst>
                <a:ext uri="{FF2B5EF4-FFF2-40B4-BE49-F238E27FC236}">
                  <a16:creationId xmlns:a16="http://schemas.microsoft.com/office/drawing/2014/main" id="{3DFD2534-C346-4D8B-BADC-498D82150D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6">
              <a:extLst>
                <a:ext uri="{FF2B5EF4-FFF2-40B4-BE49-F238E27FC236}">
                  <a16:creationId xmlns:a16="http://schemas.microsoft.com/office/drawing/2014/main" id="{3E503FDC-469D-4CBD-87F0-0F7D592547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4">
              <a:extLst>
                <a:ext uri="{FF2B5EF4-FFF2-40B4-BE49-F238E27FC236}">
                  <a16:creationId xmlns:a16="http://schemas.microsoft.com/office/drawing/2014/main" id="{E80CFC49-28F2-41EB-85CF-CB6353742F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6">
              <a:extLst>
                <a:ext uri="{FF2B5EF4-FFF2-40B4-BE49-F238E27FC236}">
                  <a16:creationId xmlns:a16="http://schemas.microsoft.com/office/drawing/2014/main" id="{2E530C68-5FAA-4B3D-83A5-2530DBB73C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4">
              <a:extLst>
                <a:ext uri="{FF2B5EF4-FFF2-40B4-BE49-F238E27FC236}">
                  <a16:creationId xmlns:a16="http://schemas.microsoft.com/office/drawing/2014/main" id="{C9D5D113-729D-432A-AC85-3D774D0490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6">
              <a:extLst>
                <a:ext uri="{FF2B5EF4-FFF2-40B4-BE49-F238E27FC236}">
                  <a16:creationId xmlns:a16="http://schemas.microsoft.com/office/drawing/2014/main" id="{2F0DAFBB-AEBB-447A-913D-18410D27F9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4">
              <a:extLst>
                <a:ext uri="{FF2B5EF4-FFF2-40B4-BE49-F238E27FC236}">
                  <a16:creationId xmlns:a16="http://schemas.microsoft.com/office/drawing/2014/main" id="{50464B3B-EA79-44B8-9DBE-1A8439A1A3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6">
              <a:extLst>
                <a:ext uri="{FF2B5EF4-FFF2-40B4-BE49-F238E27FC236}">
                  <a16:creationId xmlns:a16="http://schemas.microsoft.com/office/drawing/2014/main" id="{839F0E1B-9D6C-4E13-825E-7865F1BED7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4">
              <a:extLst>
                <a:ext uri="{FF2B5EF4-FFF2-40B4-BE49-F238E27FC236}">
                  <a16:creationId xmlns:a16="http://schemas.microsoft.com/office/drawing/2014/main" id="{047D2469-C792-4D62-A83B-7D1AAD73E1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6">
              <a:extLst>
                <a:ext uri="{FF2B5EF4-FFF2-40B4-BE49-F238E27FC236}">
                  <a16:creationId xmlns:a16="http://schemas.microsoft.com/office/drawing/2014/main" id="{4CAE6AD1-D4EA-4B00-8426-38110AF771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4">
              <a:extLst>
                <a:ext uri="{FF2B5EF4-FFF2-40B4-BE49-F238E27FC236}">
                  <a16:creationId xmlns:a16="http://schemas.microsoft.com/office/drawing/2014/main" id="{2D951EC1-6C71-4B0C-B53E-CCF40F62E7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6">
              <a:extLst>
                <a:ext uri="{FF2B5EF4-FFF2-40B4-BE49-F238E27FC236}">
                  <a16:creationId xmlns:a16="http://schemas.microsoft.com/office/drawing/2014/main" id="{263E8522-E862-4C0A-8DD4-3B86DBF38E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4">
              <a:extLst>
                <a:ext uri="{FF2B5EF4-FFF2-40B4-BE49-F238E27FC236}">
                  <a16:creationId xmlns:a16="http://schemas.microsoft.com/office/drawing/2014/main" id="{15EFDA54-68F3-49DB-B566-8BC4E2027C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6">
              <a:extLst>
                <a:ext uri="{FF2B5EF4-FFF2-40B4-BE49-F238E27FC236}">
                  <a16:creationId xmlns:a16="http://schemas.microsoft.com/office/drawing/2014/main" id="{DFAAA774-C0B3-47D0-B5A5-35CBCEB62A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49A180CD-11A9-4E30-84E9-88923E7A6B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F62307C1-3A86-49DC-ABDB-8AB66283D1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4">
              <a:extLst>
                <a:ext uri="{FF2B5EF4-FFF2-40B4-BE49-F238E27FC236}">
                  <a16:creationId xmlns:a16="http://schemas.microsoft.com/office/drawing/2014/main" id="{ABAC793E-C6AB-46FD-BE83-225A574D18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6">
              <a:extLst>
                <a:ext uri="{FF2B5EF4-FFF2-40B4-BE49-F238E27FC236}">
                  <a16:creationId xmlns:a16="http://schemas.microsoft.com/office/drawing/2014/main" id="{028CC8AC-CFD0-4F2B-B875-754CAEDA0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850976"/>
            <a:ext cx="910457" cy="543602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4138AE-8070-1758-331D-6D3EDD95C9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5297214"/>
            <a:ext cx="7391400" cy="4552293"/>
          </a:xfrm>
        </p:spPr>
        <p:txBody>
          <a:bodyPr anchor="ctr">
            <a:normAutofit/>
          </a:bodyPr>
          <a:lstStyle/>
          <a:p>
            <a:r>
              <a:rPr lang="en-US" sz="4800" dirty="0">
                <a:latin typeface="Montserrat Classic" panose="020B0604020202020204" charset="0"/>
              </a:rPr>
              <a:t>Minimum Scholarship: $1,000</a:t>
            </a:r>
          </a:p>
          <a:p>
            <a:r>
              <a:rPr lang="en-US" sz="4800" dirty="0">
                <a:latin typeface="Montserrat Classic" panose="020B0604020202020204" charset="0"/>
              </a:rPr>
              <a:t>May be used for tuition, room, board, books, and fees </a:t>
            </a:r>
          </a:p>
        </p:txBody>
      </p:sp>
    </p:spTree>
    <p:extLst>
      <p:ext uri="{BB962C8B-B14F-4D97-AF65-F5344CB8AC3E}">
        <p14:creationId xmlns:p14="http://schemas.microsoft.com/office/powerpoint/2010/main" val="38737671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008466"/>
      </a:accent1>
      <a:accent2>
        <a:srgbClr val="006093"/>
      </a:accent2>
      <a:accent3>
        <a:srgbClr val="ABDCE0"/>
      </a:accent3>
      <a:accent4>
        <a:srgbClr val="ABDCE0"/>
      </a:accent4>
      <a:accent5>
        <a:srgbClr val="006093"/>
      </a:accent5>
      <a:accent6>
        <a:srgbClr val="00846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1156</TotalTime>
  <Words>665</Words>
  <Application>Microsoft Office PowerPoint</Application>
  <PresentationFormat>Custom</PresentationFormat>
  <Paragraphs>125</Paragraphs>
  <Slides>32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Wingdings</vt:lpstr>
      <vt:lpstr>Montserrat Classic</vt:lpstr>
      <vt:lpstr>Calibri</vt:lpstr>
      <vt:lpstr>Montserrat Semi-Bold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Scholarships are primarily for Frederick County residents</vt:lpstr>
      <vt:lpstr>Open to any area of study  Apply at any point in your academic career</vt:lpstr>
      <vt:lpstr>What kinds of programs are eligible?</vt:lpstr>
      <vt:lpstr>What can scholarships be used for?</vt:lpstr>
      <vt:lpstr>Do I need to prove financial need to qualify?</vt:lpstr>
      <vt:lpstr>PowerPoint Presentation</vt:lpstr>
      <vt:lpstr>Apply at: ScholarshipsFrederickCounty.com</vt:lpstr>
      <vt:lpstr>Fill out one application</vt:lpstr>
      <vt:lpstr>APPLICATION</vt:lpstr>
      <vt:lpstr>APPLICATION</vt:lpstr>
      <vt:lpstr>RENEWALABLE SCHOLARSHIPS</vt:lpstr>
      <vt:lpstr>PREPARE YOUR APPLICATION</vt:lpstr>
      <vt:lpstr>Organize your information</vt:lpstr>
      <vt:lpstr>Write your personal essay</vt:lpstr>
      <vt:lpstr>How long will the application take?</vt:lpstr>
      <vt:lpstr>Gather electronic documents</vt:lpstr>
      <vt:lpstr>Financial-need based applications must include:</vt:lpstr>
      <vt:lpstr>How do I get a FAFSA Submission Summary?  Fill out…</vt:lpstr>
      <vt:lpstr>Student Aid Index</vt:lpstr>
      <vt:lpstr>How do I apply for MSFAA?  Fill out…</vt:lpstr>
      <vt:lpstr>Help with FAFSA or MSFAA</vt:lpstr>
      <vt:lpstr>KEY DATES</vt:lpstr>
      <vt:lpstr>PowerPoint Presentation</vt:lpstr>
      <vt:lpstr>PowerPoint Presentation</vt:lpstr>
      <vt:lpstr>APPLICATION</vt:lpstr>
      <vt:lpstr>PowerPoint Presentation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 idea</dc:title>
  <dc:creator>Lena Laug</dc:creator>
  <cp:lastModifiedBy>Sonia Tineo</cp:lastModifiedBy>
  <cp:revision>76</cp:revision>
  <dcterms:created xsi:type="dcterms:W3CDTF">2006-08-16T00:00:00Z</dcterms:created>
  <dcterms:modified xsi:type="dcterms:W3CDTF">2024-02-06T16:57:25Z</dcterms:modified>
  <dc:identifier>DAFZ6-p4h4g</dc:identifier>
</cp:coreProperties>
</file>